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1"/>
  </p:notesMasterIdLst>
  <p:sldIdLst>
    <p:sldId id="464" r:id="rId2"/>
    <p:sldId id="256" r:id="rId3"/>
    <p:sldId id="466" r:id="rId4"/>
    <p:sldId id="492" r:id="rId5"/>
    <p:sldId id="461" r:id="rId6"/>
    <p:sldId id="493" r:id="rId7"/>
    <p:sldId id="483" r:id="rId8"/>
    <p:sldId id="490" r:id="rId9"/>
    <p:sldId id="49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Lim/Corporate Citizenship/Professional/Samsung Electronics" initials="DLCE" lastIdx="1" clrIdx="0">
    <p:extLst>
      <p:ext uri="{19B8F6BF-5375-455C-9EA6-DF929625EA0E}">
        <p15:presenceInfo xmlns:p15="http://schemas.microsoft.com/office/powerpoint/2012/main" userId="S-1-5-21-1569490900-2152479555-3239727262-7269648" providerId="AD"/>
      </p:ext>
    </p:extLst>
  </p:cmAuthor>
  <p:cmAuthor id="2" name="Zhijun He/Brand Creative / Governance /SEA/Contingent Worker/Samsung Electronics" initials="ZHC/G/WE" lastIdx="4" clrIdx="1">
    <p:extLst>
      <p:ext uri="{19B8F6BF-5375-455C-9EA6-DF929625EA0E}">
        <p15:presenceInfo xmlns:p15="http://schemas.microsoft.com/office/powerpoint/2012/main" userId="S-1-5-21-1569490900-2152479555-3239727262-6913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C8"/>
    <a:srgbClr val="FFB546"/>
    <a:srgbClr val="FF4337"/>
    <a:srgbClr val="FFB545"/>
    <a:srgbClr val="0476C9"/>
    <a:srgbClr val="FEB747"/>
    <a:srgbClr val="E80E00"/>
    <a:srgbClr val="FF685C"/>
    <a:srgbClr val="F2F2F2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 autoAdjust="0"/>
    <p:restoredTop sz="94185" autoAdjust="0"/>
  </p:normalViewPr>
  <p:slideViewPr>
    <p:cSldViewPr snapToGrid="0">
      <p:cViewPr varScale="1">
        <p:scale>
          <a:sx n="138" d="100"/>
          <a:sy n="138" d="100"/>
        </p:scale>
        <p:origin x="3402" y="120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580783-053B-4F89-93A5-77C197318DC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009ED2-FC51-4E12-B95D-ABDA66B1BD6A}">
      <dgm:prSet phldrT="[Text]" custT="1"/>
      <dgm:spPr>
        <a:solidFill>
          <a:srgbClr val="0077C8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b="1" dirty="0">
              <a:latin typeface="Samsung SS Head Bold" pitchFamily="2" charset="0"/>
              <a:cs typeface="Samsung SS Head Bold" pitchFamily="2" charset="0"/>
            </a:rPr>
            <a:t>Great UI/Great UX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600" b="0" dirty="0">
              <a:latin typeface="Samsung SS Body Regular" pitchFamily="2" charset="0"/>
              <a:cs typeface="Samsung SS Body Regular" pitchFamily="2" charset="0"/>
            </a:rPr>
            <a:t>Users love it and come back</a:t>
          </a:r>
        </a:p>
      </dgm:t>
    </dgm:pt>
    <dgm:pt modelId="{CD524B06-C26E-4826-BEDC-B81AF0113904}" type="parTrans" cxnId="{C28C7D5E-06CB-4AD2-BBDA-3994A3C5E05B}">
      <dgm:prSet/>
      <dgm:spPr/>
      <dgm:t>
        <a:bodyPr/>
        <a:lstStyle/>
        <a:p>
          <a:endParaRPr lang="en-US" sz="1600"/>
        </a:p>
      </dgm:t>
    </dgm:pt>
    <dgm:pt modelId="{70C9D3A5-4594-4DDA-8285-F74DE2CBCA30}" type="sibTrans" cxnId="{C28C7D5E-06CB-4AD2-BBDA-3994A3C5E05B}">
      <dgm:prSet/>
      <dgm:spPr/>
      <dgm:t>
        <a:bodyPr/>
        <a:lstStyle/>
        <a:p>
          <a:endParaRPr lang="en-US" sz="1600"/>
        </a:p>
      </dgm:t>
    </dgm:pt>
    <dgm:pt modelId="{25A96C4B-6704-483B-9A63-F86C28394A58}">
      <dgm:prSet custT="1"/>
      <dgm:spPr>
        <a:solidFill>
          <a:srgbClr val="FFB546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b="1" dirty="0">
              <a:latin typeface="Samsung SS Head Bold" pitchFamily="2" charset="0"/>
              <a:cs typeface="Samsung SS Head Bold" pitchFamily="2" charset="0"/>
            </a:rPr>
            <a:t>Great UI/Bad UX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600" b="0" dirty="0">
              <a:latin typeface="Samsung SS Body Regular" pitchFamily="2" charset="0"/>
              <a:cs typeface="Samsung SS Body Regular" pitchFamily="2" charset="0"/>
            </a:rPr>
            <a:t>Pretty but frustrating</a:t>
          </a:r>
          <a:endParaRPr lang="en-US" sz="1600" dirty="0"/>
        </a:p>
      </dgm:t>
    </dgm:pt>
    <dgm:pt modelId="{01EC555F-3B33-4B31-93E5-D6A6352C892E}" type="parTrans" cxnId="{558E73EC-6470-4AEF-A1F7-CF8BF1492ACE}">
      <dgm:prSet/>
      <dgm:spPr/>
      <dgm:t>
        <a:bodyPr/>
        <a:lstStyle/>
        <a:p>
          <a:endParaRPr lang="en-US" sz="1600"/>
        </a:p>
      </dgm:t>
    </dgm:pt>
    <dgm:pt modelId="{E9B4D51A-B781-44E1-B171-93B1E301E6AF}" type="sibTrans" cxnId="{558E73EC-6470-4AEF-A1F7-CF8BF1492ACE}">
      <dgm:prSet/>
      <dgm:spPr/>
      <dgm:t>
        <a:bodyPr/>
        <a:lstStyle/>
        <a:p>
          <a:endParaRPr lang="en-US" sz="1600"/>
        </a:p>
      </dgm:t>
    </dgm:pt>
    <dgm:pt modelId="{B697F660-D91E-47E8-9934-C7DD39199D83}">
      <dgm:prSet custT="1"/>
      <dgm:spPr>
        <a:solidFill>
          <a:srgbClr val="FF4337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b="1" dirty="0">
              <a:latin typeface="Samsung SS Head Bold" pitchFamily="2" charset="0"/>
              <a:cs typeface="Samsung SS Head Bold" pitchFamily="2" charset="0"/>
            </a:rPr>
            <a:t>Bad UI/Great UX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600" b="0" dirty="0">
              <a:latin typeface="Samsung SS Body Regular" pitchFamily="2" charset="0"/>
              <a:cs typeface="Samsung SS Body Regular" pitchFamily="2" charset="0"/>
            </a:rPr>
            <a:t>Works well but unattractive</a:t>
          </a:r>
          <a:endParaRPr lang="en-US" sz="1600" dirty="0"/>
        </a:p>
      </dgm:t>
    </dgm:pt>
    <dgm:pt modelId="{A0219720-B581-4D02-8DBE-59EB328887FC}" type="parTrans" cxnId="{2C2F78FB-DD4E-40C4-9A9B-325197A4F0AC}">
      <dgm:prSet/>
      <dgm:spPr/>
      <dgm:t>
        <a:bodyPr/>
        <a:lstStyle/>
        <a:p>
          <a:endParaRPr lang="en-US" sz="1600"/>
        </a:p>
      </dgm:t>
    </dgm:pt>
    <dgm:pt modelId="{47E13820-5B90-48B9-888C-127B569C9E1F}" type="sibTrans" cxnId="{2C2F78FB-DD4E-40C4-9A9B-325197A4F0AC}">
      <dgm:prSet/>
      <dgm:spPr/>
      <dgm:t>
        <a:bodyPr/>
        <a:lstStyle/>
        <a:p>
          <a:endParaRPr lang="en-US" sz="1600"/>
        </a:p>
      </dgm:t>
    </dgm:pt>
    <dgm:pt modelId="{B769333D-B19F-4412-BB75-3D4638FB5B10}" type="pres">
      <dgm:prSet presAssocID="{37580783-053B-4F89-93A5-77C197318DC4}" presName="diagram" presStyleCnt="0">
        <dgm:presLayoutVars>
          <dgm:dir/>
          <dgm:resizeHandles val="exact"/>
        </dgm:presLayoutVars>
      </dgm:prSet>
      <dgm:spPr/>
    </dgm:pt>
    <dgm:pt modelId="{2B5A5BEA-F923-4066-B6CF-94310FCDCC55}" type="pres">
      <dgm:prSet presAssocID="{A8009ED2-FC51-4E12-B95D-ABDA66B1BD6A}" presName="node" presStyleLbl="node1" presStyleIdx="0" presStyleCnt="3" custScaleX="202447">
        <dgm:presLayoutVars>
          <dgm:bulletEnabled val="1"/>
        </dgm:presLayoutVars>
      </dgm:prSet>
      <dgm:spPr>
        <a:prstGeom prst="roundRect">
          <a:avLst/>
        </a:prstGeom>
      </dgm:spPr>
    </dgm:pt>
    <dgm:pt modelId="{B8CB22BF-FDCA-45E6-AC44-6D929712385C}" type="pres">
      <dgm:prSet presAssocID="{70C9D3A5-4594-4DDA-8285-F74DE2CBCA30}" presName="sibTrans" presStyleCnt="0"/>
      <dgm:spPr/>
    </dgm:pt>
    <dgm:pt modelId="{1CBE3125-60EB-49A9-9F33-B68FCE9A50A6}" type="pres">
      <dgm:prSet presAssocID="{25A96C4B-6704-483B-9A63-F86C28394A58}" presName="node" presStyleLbl="node1" presStyleIdx="1" presStyleCnt="3" custScaleX="202447">
        <dgm:presLayoutVars>
          <dgm:bulletEnabled val="1"/>
        </dgm:presLayoutVars>
      </dgm:prSet>
      <dgm:spPr>
        <a:prstGeom prst="roundRect">
          <a:avLst/>
        </a:prstGeom>
      </dgm:spPr>
    </dgm:pt>
    <dgm:pt modelId="{DF197713-C7D4-460A-B8A8-74E4ABFB217A}" type="pres">
      <dgm:prSet presAssocID="{E9B4D51A-B781-44E1-B171-93B1E301E6AF}" presName="sibTrans" presStyleCnt="0"/>
      <dgm:spPr/>
    </dgm:pt>
    <dgm:pt modelId="{D6A0A3B9-0845-4F3C-BF35-4180E387FAF8}" type="pres">
      <dgm:prSet presAssocID="{B697F660-D91E-47E8-9934-C7DD39199D83}" presName="node" presStyleLbl="node1" presStyleIdx="2" presStyleCnt="3" custScaleX="202447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DB186C12-FFC4-4AB4-8FFA-63FB62B0AF1D}" type="presOf" srcId="{25A96C4B-6704-483B-9A63-F86C28394A58}" destId="{1CBE3125-60EB-49A9-9F33-B68FCE9A50A6}" srcOrd="0" destOrd="0" presId="urn:microsoft.com/office/officeart/2005/8/layout/default"/>
    <dgm:cxn modelId="{947B981F-76BA-45AC-8E44-541302B82CC1}" type="presOf" srcId="{B697F660-D91E-47E8-9934-C7DD39199D83}" destId="{D6A0A3B9-0845-4F3C-BF35-4180E387FAF8}" srcOrd="0" destOrd="0" presId="urn:microsoft.com/office/officeart/2005/8/layout/default"/>
    <dgm:cxn modelId="{6E9DAB34-E68D-4AC3-8FA3-8465891CF31F}" type="presOf" srcId="{37580783-053B-4F89-93A5-77C197318DC4}" destId="{B769333D-B19F-4412-BB75-3D4638FB5B10}" srcOrd="0" destOrd="0" presId="urn:microsoft.com/office/officeart/2005/8/layout/default"/>
    <dgm:cxn modelId="{C28C7D5E-06CB-4AD2-BBDA-3994A3C5E05B}" srcId="{37580783-053B-4F89-93A5-77C197318DC4}" destId="{A8009ED2-FC51-4E12-B95D-ABDA66B1BD6A}" srcOrd="0" destOrd="0" parTransId="{CD524B06-C26E-4826-BEDC-B81AF0113904}" sibTransId="{70C9D3A5-4594-4DDA-8285-F74DE2CBCA30}"/>
    <dgm:cxn modelId="{E2920EDD-2879-4F2A-B856-4ECD4772884A}" type="presOf" srcId="{A8009ED2-FC51-4E12-B95D-ABDA66B1BD6A}" destId="{2B5A5BEA-F923-4066-B6CF-94310FCDCC55}" srcOrd="0" destOrd="0" presId="urn:microsoft.com/office/officeart/2005/8/layout/default"/>
    <dgm:cxn modelId="{558E73EC-6470-4AEF-A1F7-CF8BF1492ACE}" srcId="{37580783-053B-4F89-93A5-77C197318DC4}" destId="{25A96C4B-6704-483B-9A63-F86C28394A58}" srcOrd="1" destOrd="0" parTransId="{01EC555F-3B33-4B31-93E5-D6A6352C892E}" sibTransId="{E9B4D51A-B781-44E1-B171-93B1E301E6AF}"/>
    <dgm:cxn modelId="{2C2F78FB-DD4E-40C4-9A9B-325197A4F0AC}" srcId="{37580783-053B-4F89-93A5-77C197318DC4}" destId="{B697F660-D91E-47E8-9934-C7DD39199D83}" srcOrd="2" destOrd="0" parTransId="{A0219720-B581-4D02-8DBE-59EB328887FC}" sibTransId="{47E13820-5B90-48B9-888C-127B569C9E1F}"/>
    <dgm:cxn modelId="{6A045F39-94BA-48B5-A558-73D6385ADB47}" type="presParOf" srcId="{B769333D-B19F-4412-BB75-3D4638FB5B10}" destId="{2B5A5BEA-F923-4066-B6CF-94310FCDCC55}" srcOrd="0" destOrd="0" presId="urn:microsoft.com/office/officeart/2005/8/layout/default"/>
    <dgm:cxn modelId="{1540B8B0-72C0-46B1-96E9-1B9F1E070752}" type="presParOf" srcId="{B769333D-B19F-4412-BB75-3D4638FB5B10}" destId="{B8CB22BF-FDCA-45E6-AC44-6D929712385C}" srcOrd="1" destOrd="0" presId="urn:microsoft.com/office/officeart/2005/8/layout/default"/>
    <dgm:cxn modelId="{1F4EB31E-F0CF-4E90-AE4D-B854942A6DD2}" type="presParOf" srcId="{B769333D-B19F-4412-BB75-3D4638FB5B10}" destId="{1CBE3125-60EB-49A9-9F33-B68FCE9A50A6}" srcOrd="2" destOrd="0" presId="urn:microsoft.com/office/officeart/2005/8/layout/default"/>
    <dgm:cxn modelId="{912C3CE4-DFBC-4D6B-AD7B-C9D758A30047}" type="presParOf" srcId="{B769333D-B19F-4412-BB75-3D4638FB5B10}" destId="{DF197713-C7D4-460A-B8A8-74E4ABFB217A}" srcOrd="3" destOrd="0" presId="urn:microsoft.com/office/officeart/2005/8/layout/default"/>
    <dgm:cxn modelId="{73432B98-DD71-424A-AEF7-1402B9CBEA47}" type="presParOf" srcId="{B769333D-B19F-4412-BB75-3D4638FB5B10}" destId="{D6A0A3B9-0845-4F3C-BF35-4180E387FAF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A5BEA-F923-4066-B6CF-94310FCDCC55}">
      <dsp:nvSpPr>
        <dsp:cNvPr id="0" name=""/>
        <dsp:cNvSpPr/>
      </dsp:nvSpPr>
      <dsp:spPr>
        <a:xfrm>
          <a:off x="431516" y="428"/>
          <a:ext cx="3041145" cy="901316"/>
        </a:xfrm>
        <a:prstGeom prst="roundRect">
          <a:avLst/>
        </a:prstGeom>
        <a:solidFill>
          <a:srgbClr val="0077C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1" kern="1200" dirty="0">
              <a:latin typeface="Samsung SS Head Bold" pitchFamily="2" charset="0"/>
              <a:cs typeface="Samsung SS Head Bold" pitchFamily="2" charset="0"/>
            </a:rPr>
            <a:t>Great UI/Great UX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0" kern="1200" dirty="0">
              <a:latin typeface="Samsung SS Body Regular" pitchFamily="2" charset="0"/>
              <a:cs typeface="Samsung SS Body Regular" pitchFamily="2" charset="0"/>
            </a:rPr>
            <a:t>Users love it and come back</a:t>
          </a:r>
        </a:p>
      </dsp:txBody>
      <dsp:txXfrm>
        <a:off x="475515" y="44427"/>
        <a:ext cx="2953147" cy="813318"/>
      </dsp:txXfrm>
    </dsp:sp>
    <dsp:sp modelId="{1CBE3125-60EB-49A9-9F33-B68FCE9A50A6}">
      <dsp:nvSpPr>
        <dsp:cNvPr id="0" name=""/>
        <dsp:cNvSpPr/>
      </dsp:nvSpPr>
      <dsp:spPr>
        <a:xfrm>
          <a:off x="431516" y="1051963"/>
          <a:ext cx="3041145" cy="901316"/>
        </a:xfrm>
        <a:prstGeom prst="roundRect">
          <a:avLst/>
        </a:prstGeom>
        <a:solidFill>
          <a:srgbClr val="FFB5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1" kern="1200" dirty="0">
              <a:latin typeface="Samsung SS Head Bold" pitchFamily="2" charset="0"/>
              <a:cs typeface="Samsung SS Head Bold" pitchFamily="2" charset="0"/>
            </a:rPr>
            <a:t>Great UI/Bad UX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0" kern="1200" dirty="0">
              <a:latin typeface="Samsung SS Body Regular" pitchFamily="2" charset="0"/>
              <a:cs typeface="Samsung SS Body Regular" pitchFamily="2" charset="0"/>
            </a:rPr>
            <a:t>Pretty but frustrating</a:t>
          </a:r>
          <a:endParaRPr lang="en-US" sz="1600" kern="1200" dirty="0"/>
        </a:p>
      </dsp:txBody>
      <dsp:txXfrm>
        <a:off x="475515" y="1095962"/>
        <a:ext cx="2953147" cy="813318"/>
      </dsp:txXfrm>
    </dsp:sp>
    <dsp:sp modelId="{D6A0A3B9-0845-4F3C-BF35-4180E387FAF8}">
      <dsp:nvSpPr>
        <dsp:cNvPr id="0" name=""/>
        <dsp:cNvSpPr/>
      </dsp:nvSpPr>
      <dsp:spPr>
        <a:xfrm>
          <a:off x="431516" y="2103498"/>
          <a:ext cx="3041145" cy="901316"/>
        </a:xfrm>
        <a:prstGeom prst="roundRect">
          <a:avLst/>
        </a:prstGeom>
        <a:solidFill>
          <a:srgbClr val="FF43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1" kern="1200" dirty="0">
              <a:latin typeface="Samsung SS Head Bold" pitchFamily="2" charset="0"/>
              <a:cs typeface="Samsung SS Head Bold" pitchFamily="2" charset="0"/>
            </a:rPr>
            <a:t>Bad UI/Great UX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b="0" kern="1200" dirty="0">
              <a:latin typeface="Samsung SS Body Regular" pitchFamily="2" charset="0"/>
              <a:cs typeface="Samsung SS Body Regular" pitchFamily="2" charset="0"/>
            </a:rPr>
            <a:t>Works well but unattractive</a:t>
          </a:r>
          <a:endParaRPr lang="en-US" sz="1600" kern="1200" dirty="0"/>
        </a:p>
      </dsp:txBody>
      <dsp:txXfrm>
        <a:off x="475515" y="2147497"/>
        <a:ext cx="2953147" cy="813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BBAA-A434-41BB-B76D-C5E81459C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FB5ED-17FE-497D-AEAF-DC7CF6916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654" y="212725"/>
            <a:ext cx="1878926" cy="50023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6550"/>
            <a:ext cx="8596384" cy="374491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342901" y="5987845"/>
            <a:ext cx="5744136" cy="25720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9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392150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8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022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5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360829" y="2204360"/>
            <a:ext cx="11446331" cy="396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9433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342900" y="1208839"/>
            <a:ext cx="9528888" cy="86793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32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5"/>
            <a:ext cx="11455810" cy="40094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363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1228726"/>
            <a:ext cx="12192000" cy="440055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342900" y="5768105"/>
            <a:ext cx="5753100" cy="52016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06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47816" y="1"/>
            <a:ext cx="604418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9041766" y="6548571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8572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1"/>
            <a:ext cx="6095998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6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65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3" y="-1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3" y="3465576"/>
            <a:ext cx="6095998" cy="339242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64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5999" y="-1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9185211" y="-2"/>
            <a:ext cx="3008376" cy="68580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755569" y="111743"/>
            <a:ext cx="8436429" cy="67462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049330"/>
            <a:ext cx="3086100" cy="309818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15629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6096000" y="-2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096000" y="2313433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6096000" y="4626864"/>
            <a:ext cx="6096002" cy="22311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757242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9" y="140979"/>
            <a:ext cx="1055787" cy="28108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853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121865" y="4643440"/>
            <a:ext cx="1965960" cy="16280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10196514" y="1957387"/>
            <a:ext cx="1649412" cy="43136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6121865" y="1957386"/>
            <a:ext cx="4007974" cy="261518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8163879" y="4643440"/>
            <a:ext cx="1965960" cy="162763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1" y="1609726"/>
            <a:ext cx="4930775" cy="6678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342901"/>
            <a:ext cx="4930775" cy="2268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32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342901" y="2655138"/>
            <a:ext cx="4930775" cy="339674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6121865" y="1684831"/>
            <a:ext cx="4006748" cy="27255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1"/>
            <a:ext cx="9528888" cy="44572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341464" y="6480642"/>
            <a:ext cx="171451" cy="171451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504671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726723" y="6480642"/>
            <a:ext cx="171451" cy="171451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905974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849891" y="6480642"/>
            <a:ext cx="171451" cy="171451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3013098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4235152" y="6480642"/>
            <a:ext cx="171451" cy="171451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9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4414402" y="6385427"/>
            <a:ext cx="1157886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075" y="141290"/>
            <a:ext cx="1055688" cy="28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342901" y="265473"/>
            <a:ext cx="10544175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6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12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09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1160791" y="6494553"/>
            <a:ext cx="2275131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0" lvl="0" indent="0" algn="l" defTabSz="554389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800" b="0" i="0" u="none" strike="noStrike" kern="1200" cap="none" spc="3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0880725" y="6462428"/>
            <a:ext cx="968375" cy="148298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09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70064" y="6449348"/>
            <a:ext cx="30970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543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5543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4488" y="2046759"/>
            <a:ext cx="6303447" cy="278216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88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6393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31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2"/>
            <a:ext cx="9528888" cy="6235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3" y="140985"/>
            <a:ext cx="1055787" cy="2810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42903" y="1092205"/>
            <a:ext cx="11036300" cy="5283200"/>
          </a:xfrm>
          <a:prstGeom prst="rect">
            <a:avLst/>
          </a:prstGeom>
        </p:spPr>
        <p:txBody>
          <a:bodyPr/>
          <a:lstStyle>
            <a:lvl1pPr marL="228594" indent="-228594">
              <a:spcBef>
                <a:spcPts val="1024"/>
              </a:spcBef>
              <a:buFont typeface="Arial" panose="020B0604020202020204" pitchFamily="34" charset="0"/>
              <a:buChar char="•"/>
              <a:defRPr sz="2400"/>
            </a:lvl1pPr>
            <a:lvl2pPr marL="505601" indent="-228594">
              <a:spcBef>
                <a:spcPts val="1024"/>
              </a:spcBef>
              <a:buFont typeface="Century Gothic" panose="020B0502020202020204" pitchFamily="34" charset="0"/>
              <a:buChar char="–"/>
              <a:defRPr sz="2133"/>
            </a:lvl2pPr>
            <a:lvl3pPr marL="782606" indent="-228594">
              <a:spcBef>
                <a:spcPts val="1024"/>
              </a:spcBef>
              <a:buFont typeface="Courier New" panose="02070309020205020404" pitchFamily="49" charset="0"/>
              <a:buChar char="o"/>
              <a:defRPr sz="1867"/>
            </a:lvl3pPr>
            <a:lvl4pPr marL="1059612" indent="-228594">
              <a:spcBef>
                <a:spcPts val="1024"/>
              </a:spcBef>
              <a:buFont typeface="Arial" panose="020B0604020202020204" pitchFamily="34" charset="0"/>
              <a:buChar char="•"/>
              <a:defRPr sz="1600"/>
            </a:lvl4pPr>
            <a:lvl5pPr marL="1336616" indent="-228594">
              <a:spcBef>
                <a:spcPts val="1024"/>
              </a:spcBef>
              <a:buFont typeface="Arial" panose="020B0604020202020204" pitchFamily="34" charset="0"/>
              <a:buChar char="•"/>
              <a:defRPr sz="13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4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7/31/2026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410482" y="163273"/>
            <a:ext cx="11370339" cy="816365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2398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850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1188" y="35691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2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4893516" y="6553725"/>
            <a:ext cx="3449053" cy="184484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8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4078731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98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2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7382" y="140979"/>
            <a:ext cx="1055787" cy="28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29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342900" y="1460092"/>
            <a:ext cx="11410188" cy="132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1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11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310982" y="6077426"/>
            <a:ext cx="2550767" cy="580344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12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36" y="6034689"/>
            <a:ext cx="1965189" cy="75908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9662348" y="4070724"/>
            <a:ext cx="2115227" cy="198376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399905" y="157882"/>
            <a:ext cx="2115227" cy="19837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675462" y="432202"/>
            <a:ext cx="10841076" cy="5360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8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6795" y="6165194"/>
            <a:ext cx="2013906" cy="521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36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3510644"/>
            <a:ext cx="12192000" cy="3347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18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42901" y="3765177"/>
            <a:ext cx="11502264" cy="24384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18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2728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7652" y="6375359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9041766" y="639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09965"/>
            <a:ext cx="12192000" cy="33480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130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265473"/>
            <a:ext cx="9528888" cy="11946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49946" y="6539601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6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7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6436784" y="1609294"/>
            <a:ext cx="5327649" cy="4017946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 marL="657851" indent="-380762">
              <a:buFont typeface="Arial" charset="0"/>
              <a:buChar char="•"/>
              <a:defRPr sz="1901"/>
            </a:lvl2pPr>
            <a:lvl3pPr marL="782635" indent="-228458">
              <a:buFont typeface="Arial" charset="0"/>
              <a:buChar char="•"/>
              <a:defRPr sz="1599"/>
            </a:lvl3pPr>
            <a:lvl4pPr marL="1059724" indent="-228458">
              <a:buFont typeface="Arial" charset="0"/>
              <a:buChar char="•"/>
              <a:defRPr sz="1500" baseline="0"/>
            </a:lvl4pPr>
            <a:lvl5pPr marL="1336812" indent="-228458">
              <a:buFont typeface="Arial" charset="0"/>
              <a:buChar char="•"/>
              <a:defRPr sz="1300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5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662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9041766" y="6578442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7"/>
            <a:ext cx="5753100" cy="132520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8474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9041766" y="6575866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1099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1099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1609726"/>
            <a:ext cx="5753100" cy="236177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60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342901"/>
            <a:ext cx="5753100" cy="31925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300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382" y="140979"/>
            <a:ext cx="1055787" cy="28108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5063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662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3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674950017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" name="think-cell Slide" r:id="rId34" imgW="7772400" imgH="10058400" progId="TCLayout.ActiveDocument.1">
                  <p:embed/>
                </p:oleObj>
              </mc:Choice>
              <mc:Fallback>
                <p:oleObj name="think-cell Slide" r:id="rId3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9349946" y="6507963"/>
            <a:ext cx="2087975" cy="215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799" spc="7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799" spc="-24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799" spc="3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9041766" y="6562218"/>
            <a:ext cx="2804160" cy="1691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1099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1099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12192000" cy="94128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388" tIns="71388" rIns="71388" bIns="71388" numCol="1" spcCol="38098" rtlCol="0" anchor="ctr">
            <a:noAutofit/>
          </a:bodyPr>
          <a:lstStyle/>
          <a:p>
            <a:pPr algn="ctr" defTabSz="820985" hangingPunct="0"/>
            <a:endParaRPr lang="cs-CZ" sz="3198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9564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9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703" r:id="rId30"/>
  </p:sldLayoutIdLst>
  <p:hf hdr="0" ftr="0" dt="0"/>
  <p:txStyles>
    <p:titleStyle>
      <a:lvl1pPr eaLnBrk="1" hangingPunct="1">
        <a:defRPr sz="1332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1332">
          <a:latin typeface="+mn-lt"/>
          <a:ea typeface="+mn-ea"/>
          <a:cs typeface="+mn-cs"/>
        </a:defRPr>
      </a:lvl1pPr>
      <a:lvl2pPr marL="277089" eaLnBrk="1" hangingPunct="1">
        <a:defRPr sz="1332">
          <a:latin typeface="+mn-lt"/>
          <a:ea typeface="+mn-ea"/>
          <a:cs typeface="+mn-cs"/>
        </a:defRPr>
      </a:lvl2pPr>
      <a:lvl3pPr marL="554177" eaLnBrk="1" hangingPunct="1">
        <a:defRPr sz="1332">
          <a:latin typeface="+mn-lt"/>
          <a:ea typeface="+mn-ea"/>
          <a:cs typeface="+mn-cs"/>
        </a:defRPr>
      </a:lvl3pPr>
      <a:lvl4pPr marL="831266" eaLnBrk="1" hangingPunct="1">
        <a:defRPr sz="1332">
          <a:latin typeface="+mn-lt"/>
          <a:ea typeface="+mn-ea"/>
          <a:cs typeface="+mn-cs"/>
        </a:defRPr>
      </a:lvl4pPr>
      <a:lvl5pPr marL="1108354" eaLnBrk="1" hangingPunct="1">
        <a:defRPr sz="1332"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089" eaLnBrk="1" hangingPunct="1">
        <a:defRPr>
          <a:latin typeface="+mn-lt"/>
          <a:ea typeface="+mn-ea"/>
          <a:cs typeface="+mn-cs"/>
        </a:defRPr>
      </a:lvl2pPr>
      <a:lvl3pPr marL="554177" eaLnBrk="1" hangingPunct="1">
        <a:defRPr>
          <a:latin typeface="+mn-lt"/>
          <a:ea typeface="+mn-ea"/>
          <a:cs typeface="+mn-cs"/>
        </a:defRPr>
      </a:lvl3pPr>
      <a:lvl4pPr marL="831266" eaLnBrk="1" hangingPunct="1">
        <a:defRPr>
          <a:latin typeface="+mn-lt"/>
          <a:ea typeface="+mn-ea"/>
          <a:cs typeface="+mn-cs"/>
        </a:defRPr>
      </a:lvl4pPr>
      <a:lvl5pPr marL="1108354" eaLnBrk="1" hangingPunct="1">
        <a:defRPr>
          <a:latin typeface="+mn-lt"/>
          <a:ea typeface="+mn-ea"/>
          <a:cs typeface="+mn-cs"/>
        </a:defRPr>
      </a:lvl5pPr>
      <a:lvl6pPr marL="1385444" eaLnBrk="1" hangingPunct="1">
        <a:defRPr>
          <a:latin typeface="+mn-lt"/>
          <a:ea typeface="+mn-ea"/>
          <a:cs typeface="+mn-cs"/>
        </a:defRPr>
      </a:lvl6pPr>
      <a:lvl7pPr marL="1662531" eaLnBrk="1" hangingPunct="1">
        <a:defRPr>
          <a:latin typeface="+mn-lt"/>
          <a:ea typeface="+mn-ea"/>
          <a:cs typeface="+mn-cs"/>
        </a:defRPr>
      </a:lvl7pPr>
      <a:lvl8pPr marL="1939621" eaLnBrk="1" hangingPunct="1">
        <a:defRPr>
          <a:latin typeface="+mn-lt"/>
          <a:ea typeface="+mn-ea"/>
          <a:cs typeface="+mn-cs"/>
        </a:defRPr>
      </a:lvl8pPr>
      <a:lvl9pPr marL="2216708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5.svg"/><Relationship Id="rId12" Type="http://schemas.microsoft.com/office/2007/relationships/diagramDrawing" Target="../diagrams/drawing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3.e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4.bin"/><Relationship Id="rId9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ESCo1u04DLs" TargetMode="External"/><Relationship Id="rId3" Type="http://schemas.openxmlformats.org/officeDocument/2006/relationships/slideLayout" Target="../slideLayouts/slideLayout30.xml"/><Relationship Id="rId7" Type="http://schemas.openxmlformats.org/officeDocument/2006/relationships/hyperlink" Target="http://uxpilot.ai" TargetMode="Externa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hyperlink" Target="http://uizard.io" TargetMode="Externa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3AB85-AF8A-FD3A-07B5-C4D7BF3D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89B49D-34EF-4E7E-9BD3-E4AE68581B17}"/>
              </a:ext>
            </a:extLst>
          </p:cNvPr>
          <p:cNvSpPr txBox="1"/>
          <p:nvPr/>
        </p:nvSpPr>
        <p:spPr>
          <a:xfrm>
            <a:off x="958874" y="5193144"/>
            <a:ext cx="8807864" cy="521683"/>
          </a:xfrm>
          <a:prstGeom prst="rect">
            <a:avLst/>
          </a:prstGeom>
          <a:noFill/>
          <a:effectLst>
            <a:outerShdw blurRad="63500" dir="8100000" algn="tr" rotWithShape="0">
              <a:prstClr val="black">
                <a:alpha val="20000"/>
              </a:prstClr>
            </a:outerShdw>
          </a:effectLst>
        </p:spPr>
        <p:txBody>
          <a:bodyPr wrap="square" rtlCol="0" anchor="t" anchorCtr="0">
            <a:noAutofit/>
          </a:bodyPr>
          <a:lstStyle/>
          <a:p>
            <a:pPr algn="l"/>
            <a:r>
              <a:rPr lang="en-US" sz="32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Lesson 5.2: </a:t>
            </a:r>
          </a:p>
          <a:p>
            <a:pPr algn="l"/>
            <a:r>
              <a:rPr lang="en-US" sz="2000" kern="0" dirty="0">
                <a:solidFill>
                  <a:srgbClr val="FFFFFF"/>
                </a:solidFill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Data Visualization, Part 2</a:t>
            </a:r>
            <a:endParaRPr lang="en-US" sz="3600" dirty="0">
              <a:latin typeface="Samsung SS Head Bold" pitchFamily="2" charset="0"/>
              <a:cs typeface="Samsung SS Head Bold" pitchFamily="2" charset="0"/>
            </a:endParaRPr>
          </a:p>
        </p:txBody>
      </p:sp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3AC0729-F354-CB98-070C-5CFE5115CC2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648601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7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82FD67-33F7-BF59-65C5-E8C563F5CF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ětiva 14">
            <a:extLst>
              <a:ext uri="{FF2B5EF4-FFF2-40B4-BE49-F238E27FC236}">
                <a16:creationId xmlns:a16="http://schemas.microsoft.com/office/drawing/2014/main" id="{70BCF906-C7C2-DA45-6055-FA541B443BDE}"/>
              </a:ext>
            </a:extLst>
          </p:cNvPr>
          <p:cNvSpPr/>
          <p:nvPr/>
        </p:nvSpPr>
        <p:spPr>
          <a:xfrm rot="5400000">
            <a:off x="6296198" y="6135430"/>
            <a:ext cx="1008062" cy="1008062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46D1CA-1DB8-4FD1-8669-9EED37F38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82" y="1280160"/>
            <a:ext cx="3106686" cy="3537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9E20D-CACA-4D8C-99B8-83F2C214EB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1" r="4677"/>
          <a:stretch/>
        </p:blipFill>
        <p:spPr>
          <a:xfrm>
            <a:off x="854194" y="1211753"/>
            <a:ext cx="3823126" cy="2543401"/>
          </a:xfrm>
          <a:prstGeom prst="rect">
            <a:avLst/>
          </a:prstGeom>
        </p:spPr>
      </p:pic>
      <p:pic>
        <p:nvPicPr>
          <p:cNvPr id="16" name="Google Shape;259;p86" title="3.png.png">
            <a:extLst>
              <a:ext uri="{FF2B5EF4-FFF2-40B4-BE49-F238E27FC236}">
                <a16:creationId xmlns:a16="http://schemas.microsoft.com/office/drawing/2014/main" id="{47C4F18C-F760-416C-92A9-05F47A86566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7732" y="3658843"/>
            <a:ext cx="3829588" cy="9911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67152F-B286-4EAB-A3C9-81932F74A82E}"/>
              </a:ext>
            </a:extLst>
          </p:cNvPr>
          <p:cNvCxnSpPr/>
          <p:nvPr/>
        </p:nvCxnSpPr>
        <p:spPr>
          <a:xfrm>
            <a:off x="1059180" y="3484881"/>
            <a:ext cx="3390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ětiva 11">
            <a:extLst>
              <a:ext uri="{FF2B5EF4-FFF2-40B4-BE49-F238E27FC236}">
                <a16:creationId xmlns:a16="http://schemas.microsoft.com/office/drawing/2014/main" id="{DD697FF3-9800-40AF-AD87-E1B4A2F71713}"/>
              </a:ext>
            </a:extLst>
          </p:cNvPr>
          <p:cNvSpPr/>
          <p:nvPr/>
        </p:nvSpPr>
        <p:spPr>
          <a:xfrm rot="16200000">
            <a:off x="0" y="-2783704"/>
            <a:ext cx="3778780" cy="3778780"/>
          </a:xfrm>
          <a:prstGeom prst="chord">
            <a:avLst>
              <a:gd name="adj1" fmla="val 7095827"/>
              <a:gd name="adj2" fmla="val 14508120"/>
            </a:avLst>
          </a:prstGeom>
          <a:solidFill>
            <a:schemeClr val="accent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22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8631580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8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32" name="Google Shape;265;p87">
            <a:extLst>
              <a:ext uri="{FF2B5EF4-FFF2-40B4-BE49-F238E27FC236}">
                <a16:creationId xmlns:a16="http://schemas.microsoft.com/office/drawing/2014/main" id="{BB2EB284-8462-4BE4-86AC-9A1721B5FC63}"/>
              </a:ext>
            </a:extLst>
          </p:cNvPr>
          <p:cNvSpPr txBox="1"/>
          <p:nvPr/>
        </p:nvSpPr>
        <p:spPr>
          <a:xfrm>
            <a:off x="1104830" y="763227"/>
            <a:ext cx="587765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What are UI and UX?</a:t>
            </a:r>
          </a:p>
        </p:txBody>
      </p:sp>
      <p:grpSp>
        <p:nvGrpSpPr>
          <p:cNvPr id="6" name="Skupina 14">
            <a:extLst>
              <a:ext uri="{FF2B5EF4-FFF2-40B4-BE49-F238E27FC236}">
                <a16:creationId xmlns:a16="http://schemas.microsoft.com/office/drawing/2014/main" id="{0942904E-B514-46CF-9E8B-9F36D3E64C60}"/>
              </a:ext>
            </a:extLst>
          </p:cNvPr>
          <p:cNvGrpSpPr/>
          <p:nvPr/>
        </p:nvGrpSpPr>
        <p:grpSpPr>
          <a:xfrm>
            <a:off x="1728355" y="1801606"/>
            <a:ext cx="8735291" cy="3489585"/>
            <a:chOff x="464910" y="1147674"/>
            <a:chExt cx="11382605" cy="3551806"/>
          </a:xfrm>
        </p:grpSpPr>
        <p:sp>
          <p:nvSpPr>
            <p:cNvPr id="8" name="Obdélník 15">
              <a:extLst>
                <a:ext uri="{FF2B5EF4-FFF2-40B4-BE49-F238E27FC236}">
                  <a16:creationId xmlns:a16="http://schemas.microsoft.com/office/drawing/2014/main" id="{383FB5DF-A95C-400A-A759-9A586AB61A8B}"/>
                </a:ext>
              </a:extLst>
            </p:cNvPr>
            <p:cNvSpPr/>
            <p:nvPr/>
          </p:nvSpPr>
          <p:spPr>
            <a:xfrm>
              <a:off x="6277476" y="1147674"/>
              <a:ext cx="5570039" cy="3551806"/>
            </a:xfrm>
            <a:prstGeom prst="rect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365760" tIns="18288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UX – User Experience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How it </a:t>
              </a:r>
              <a:r>
                <a:rPr lang="en-US" sz="1600" u="sng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FEELS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Can users find what they need?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Is the flow logical and easy?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Do users feel confident using it?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The full journey from start to finish</a:t>
              </a:r>
            </a:p>
          </p:txBody>
        </p:sp>
        <p:sp>
          <p:nvSpPr>
            <p:cNvPr id="9" name="Obdélník 18">
              <a:extLst>
                <a:ext uri="{FF2B5EF4-FFF2-40B4-BE49-F238E27FC236}">
                  <a16:creationId xmlns:a16="http://schemas.microsoft.com/office/drawing/2014/main" id="{6163FBE9-8B49-4280-8C53-9FEDE5A2F7C3}"/>
                </a:ext>
              </a:extLst>
            </p:cNvPr>
            <p:cNvSpPr/>
            <p:nvPr/>
          </p:nvSpPr>
          <p:spPr>
            <a:xfrm>
              <a:off x="464910" y="1147674"/>
              <a:ext cx="5570040" cy="3551806"/>
            </a:xfrm>
            <a:prstGeom prst="rect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365760" tIns="18288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UI – User Interface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How it </a:t>
              </a:r>
              <a:r>
                <a:rPr lang="en-US" sz="1600" u="sng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LOOKS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Colors, fonts, and visual style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Button shapes and placement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Icons, images, and layout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Every screen the user sees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806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88FA0D3A-6EA0-C13E-BB01-307DF5D1F1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8500" y="955576"/>
            <a:ext cx="206103" cy="2631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B48ECF0-702B-4DF5-9F0D-39DEA24FA8ED}"/>
              </a:ext>
            </a:extLst>
          </p:cNvPr>
          <p:cNvSpPr txBox="1"/>
          <p:nvPr/>
        </p:nvSpPr>
        <p:spPr>
          <a:xfrm>
            <a:off x="1333414" y="922816"/>
            <a:ext cx="7890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n-US" sz="36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</a:rPr>
              <a:t>Great Products Need Both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28C3E1-0114-48A0-B4E5-DA550BA95999}"/>
              </a:ext>
            </a:extLst>
          </p:cNvPr>
          <p:cNvSpPr txBox="1"/>
          <p:nvPr/>
        </p:nvSpPr>
        <p:spPr>
          <a:xfrm>
            <a:off x="1333413" y="1979519"/>
            <a:ext cx="5961239" cy="36484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People notice when an app looks polished AND is easy to use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Bad UX drives users away, even when the idea is brilliant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Bad UI makes users distrust an app, even if it works perfectly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dirty="0">
              <a:solidFill>
                <a:schemeClr val="dk1"/>
              </a:solidFill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mockup is a first impression. Make it count.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8406142-42A4-4BA4-9C2A-58F291A8F6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461194"/>
              </p:ext>
            </p:extLst>
          </p:nvPr>
        </p:nvGraphicFramePr>
        <p:xfrm>
          <a:off x="7438492" y="2030890"/>
          <a:ext cx="3904178" cy="3005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11257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6C902E93-14D5-6B6C-349E-75C2AAEB93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19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4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C902E93-14D5-6B6C-349E-75C2AAEB9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ětiva 62">
            <a:extLst>
              <a:ext uri="{FF2B5EF4-FFF2-40B4-BE49-F238E27FC236}">
                <a16:creationId xmlns:a16="http://schemas.microsoft.com/office/drawing/2014/main" id="{281CCFCD-226E-B657-51B3-7E86521EBF6C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8" name="Skupina 14">
            <a:extLst>
              <a:ext uri="{FF2B5EF4-FFF2-40B4-BE49-F238E27FC236}">
                <a16:creationId xmlns:a16="http://schemas.microsoft.com/office/drawing/2014/main" id="{37561425-E6E0-49C3-B4FF-15A3DA87E40A}"/>
              </a:ext>
            </a:extLst>
          </p:cNvPr>
          <p:cNvGrpSpPr/>
          <p:nvPr/>
        </p:nvGrpSpPr>
        <p:grpSpPr>
          <a:xfrm>
            <a:off x="1317367" y="1404180"/>
            <a:ext cx="9557266" cy="4049639"/>
            <a:chOff x="464910" y="1147672"/>
            <a:chExt cx="11382604" cy="3898436"/>
          </a:xfrm>
        </p:grpSpPr>
        <p:sp>
          <p:nvSpPr>
            <p:cNvPr id="9" name="Obdélník 15">
              <a:extLst>
                <a:ext uri="{FF2B5EF4-FFF2-40B4-BE49-F238E27FC236}">
                  <a16:creationId xmlns:a16="http://schemas.microsoft.com/office/drawing/2014/main" id="{C85267C6-6461-471E-86E9-BDA09155A7B9}"/>
                </a:ext>
              </a:extLst>
            </p:cNvPr>
            <p:cNvSpPr/>
            <p:nvPr/>
          </p:nvSpPr>
          <p:spPr>
            <a:xfrm>
              <a:off x="6277475" y="1147672"/>
              <a:ext cx="5570039" cy="3898435"/>
            </a:xfrm>
            <a:prstGeom prst="rect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365760" tIns="18288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UXPilot</a:t>
              </a:r>
              <a:endParaRPr lang="en-US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Best for mapping out the full user journey before visual design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AI helps you plan screens and user flowers step-by-step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Great for thinking through the whole experience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Can upload your </a:t>
              </a:r>
              <a:r>
                <a:rPr lang="en-US" sz="1600" dirty="0" err="1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Datawrapper</a:t>
              </a:r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 image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Downloads not allowed – take screenshots</a:t>
              </a:r>
            </a:p>
          </p:txBody>
        </p:sp>
        <p:sp>
          <p:nvSpPr>
            <p:cNvPr id="10" name="Obdélník 18">
              <a:extLst>
                <a:ext uri="{FF2B5EF4-FFF2-40B4-BE49-F238E27FC236}">
                  <a16:creationId xmlns:a16="http://schemas.microsoft.com/office/drawing/2014/main" id="{8EBD7AD4-54EC-47F2-914B-795CFDCB11B1}"/>
                </a:ext>
              </a:extLst>
            </p:cNvPr>
            <p:cNvSpPr/>
            <p:nvPr/>
          </p:nvSpPr>
          <p:spPr>
            <a:xfrm>
              <a:off x="464910" y="1147674"/>
              <a:ext cx="5570040" cy="3898434"/>
            </a:xfrm>
            <a:prstGeom prst="rect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365760" tIns="182880" rIns="365760" bIns="18288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latin typeface="Samsung SS Body Bold" pitchFamily="2" charset="0"/>
                  <a:ea typeface="Samsung Sharp Sans Medium" charset="0"/>
                  <a:cs typeface="Samsung SS Body Bold" pitchFamily="2" charset="0"/>
                </a:rPr>
                <a:t>UIzard</a:t>
              </a:r>
              <a:endParaRPr lang="en-US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Body Bold" pitchFamily="2" charset="0"/>
                <a:ea typeface="Samsung Sharp Sans Medium" charset="0"/>
                <a:cs typeface="Samsung SS Body Bold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Best for turning ideas into polished screens quickly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Type a prompt and AI generates a full screen layout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Drag-and-drop editing – very intuitive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Can upload your </a:t>
              </a:r>
              <a:r>
                <a:rPr lang="en-US" sz="1600" dirty="0" err="1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Datawrapper</a:t>
              </a:r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 image directly</a:t>
              </a:r>
            </a:p>
            <a:p>
              <a:pPr algn="ctr"/>
              <a:endParaRPr lang="en-US" sz="1600" dirty="0">
                <a:solidFill>
                  <a:schemeClr val="bg1"/>
                </a:solidFill>
                <a:latin typeface="Samsung SS Head Regular" pitchFamily="2" charset="0"/>
                <a:ea typeface="Samsung Sharp Sans Medium" charset="0"/>
                <a:cs typeface="Samsung SS Head Regular" pitchFamily="2" charset="0"/>
              </a:endParaRP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latin typeface="Samsung SS Head Regular" pitchFamily="2" charset="0"/>
                  <a:ea typeface="Samsung Sharp Sans Medium" charset="0"/>
                  <a:cs typeface="Samsung SS Head Regular" pitchFamily="2" charset="0"/>
                </a:rPr>
                <a:t>Download as PNG on free plan</a:t>
              </a:r>
            </a:p>
          </p:txBody>
        </p:sp>
      </p:grpSp>
      <p:sp>
        <p:nvSpPr>
          <p:cNvPr id="17" name="Google Shape;265;p87">
            <a:extLst>
              <a:ext uri="{FF2B5EF4-FFF2-40B4-BE49-F238E27FC236}">
                <a16:creationId xmlns:a16="http://schemas.microsoft.com/office/drawing/2014/main" id="{993285D1-1C98-43FE-9EF7-1E6F3C6E7A4A}"/>
              </a:ext>
            </a:extLst>
          </p:cNvPr>
          <p:cNvSpPr txBox="1"/>
          <p:nvPr/>
        </p:nvSpPr>
        <p:spPr>
          <a:xfrm>
            <a:off x="1104830" y="763227"/>
            <a:ext cx="5877652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Meet the Tools</a:t>
            </a:r>
          </a:p>
        </p:txBody>
      </p:sp>
    </p:spTree>
    <p:extLst>
      <p:ext uri="{BB962C8B-B14F-4D97-AF65-F5344CB8AC3E}">
        <p14:creationId xmlns:p14="http://schemas.microsoft.com/office/powerpoint/2010/main" val="344717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0095918"/>
              </p:ext>
            </p:ext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4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7" name="Google Shape;290;p90" title="Screenshot 2026-05-06 at 11.38.15 AM.png">
            <a:extLst>
              <a:ext uri="{FF2B5EF4-FFF2-40B4-BE49-F238E27FC236}">
                <a16:creationId xmlns:a16="http://schemas.microsoft.com/office/drawing/2014/main" id="{8D43F9DC-7393-4D90-BB47-BA8CF0BAB02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9517" y="1206056"/>
            <a:ext cx="8692966" cy="4445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8285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5" name="Google Shape;298;p91" title="Screenshot 2026-05-05 at 8.12.01 AM.png">
            <a:extLst>
              <a:ext uri="{FF2B5EF4-FFF2-40B4-BE49-F238E27FC236}">
                <a16:creationId xmlns:a16="http://schemas.microsoft.com/office/drawing/2014/main" id="{F5EE8838-A59E-4547-AE85-469681E2E56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40271" y="732267"/>
            <a:ext cx="9111458" cy="4754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494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70795" y="-650166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6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70795" y="-650166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153887" y="750799"/>
            <a:ext cx="8486224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Design Tips</a:t>
            </a:r>
          </a:p>
        </p:txBody>
      </p:sp>
      <p:sp>
        <p:nvSpPr>
          <p:cNvPr id="16" name="Google Shape;333;p95">
            <a:extLst>
              <a:ext uri="{FF2B5EF4-FFF2-40B4-BE49-F238E27FC236}">
                <a16:creationId xmlns:a16="http://schemas.microsoft.com/office/drawing/2014/main" id="{63FBCD5E-9E48-4564-A2E4-49EEBF06E009}"/>
              </a:ext>
            </a:extLst>
          </p:cNvPr>
          <p:cNvSpPr txBox="1"/>
          <p:nvPr/>
        </p:nvSpPr>
        <p:spPr>
          <a:xfrm>
            <a:off x="1756611" y="1448118"/>
            <a:ext cx="8999621" cy="437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l" rtl="0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Design for your USER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Make choices based on your audience, not what you prefer.</a:t>
            </a:r>
          </a:p>
          <a:p>
            <a:pPr lvl="0" algn="l" rtl="0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One screen, one purpose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Every screen should answer ONE question for the user.</a:t>
            </a:r>
          </a:p>
          <a:p>
            <a:pPr lvl="0" algn="l" rtl="0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Readable text always wins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Dark text / light background (or vice versa). Minimum 14pt font for body text.</a:t>
            </a:r>
          </a:p>
          <a:p>
            <a:pPr lvl="0" algn="l" rtl="0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Make your CTA obvious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CTA = Call To Action (the main button) should be the biggest, most colorful, hardest to miss element on the screen.</a:t>
            </a:r>
          </a:p>
          <a:p>
            <a:pPr lvl="0" algn="l" rtl="0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Show, don’t just tell</a:t>
            </a:r>
            <a:r>
              <a:rPr lang="en-US" sz="2000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Your data visualization should be visible on the screen.</a:t>
            </a:r>
          </a:p>
          <a:p>
            <a:pPr lvl="0" algn="l" rtl="0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chemeClr val="dk1"/>
                </a:solidFill>
                <a:latin typeface="Samsung SS Body Bold" pitchFamily="2" charset="0"/>
                <a:ea typeface="Gill Sans"/>
                <a:cs typeface="Samsung SS Body Bold" pitchFamily="2" charset="0"/>
                <a:sym typeface="Gill Sans"/>
              </a:rPr>
              <a:t>Less clutter </a:t>
            </a:r>
            <a:r>
              <a:rPr lang="en-US" sz="2000" dirty="0">
                <a:solidFill>
                  <a:schemeClr val="dk1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— Whitespace is your friend.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2B991D-28D4-47AD-8ABE-98BB3D436DF1}"/>
              </a:ext>
            </a:extLst>
          </p:cNvPr>
          <p:cNvGrpSpPr/>
          <p:nvPr/>
        </p:nvGrpSpPr>
        <p:grpSpPr>
          <a:xfrm>
            <a:off x="1193349" y="1403000"/>
            <a:ext cx="445215" cy="466471"/>
            <a:chOff x="1221446" y="1853575"/>
            <a:chExt cx="445215" cy="466471"/>
          </a:xfrm>
        </p:grpSpPr>
        <p:sp>
          <p:nvSpPr>
            <p:cNvPr id="7" name="Ovál 2">
              <a:extLst>
                <a:ext uri="{FF2B5EF4-FFF2-40B4-BE49-F238E27FC236}">
                  <a16:creationId xmlns:a16="http://schemas.microsoft.com/office/drawing/2014/main" id="{3537A383-D512-4FAE-9716-A41E034EE451}"/>
                </a:ext>
              </a:extLst>
            </p:cNvPr>
            <p:cNvSpPr/>
            <p:nvPr/>
          </p:nvSpPr>
          <p:spPr>
            <a:xfrm>
              <a:off x="1221446" y="1874831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7FA45C-3960-455F-BAF8-DDCA13097FAE}"/>
                </a:ext>
              </a:extLst>
            </p:cNvPr>
            <p:cNvSpPr txBox="1"/>
            <p:nvPr/>
          </p:nvSpPr>
          <p:spPr>
            <a:xfrm>
              <a:off x="1300284" y="1853575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1</a:t>
              </a:r>
              <a:endParaRPr lang="en-US" sz="28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1433F2C-E267-4184-83E8-6BE5DEBA3B89}"/>
              </a:ext>
            </a:extLst>
          </p:cNvPr>
          <p:cNvGrpSpPr/>
          <p:nvPr/>
        </p:nvGrpSpPr>
        <p:grpSpPr>
          <a:xfrm>
            <a:off x="1193349" y="2184764"/>
            <a:ext cx="445215" cy="447978"/>
            <a:chOff x="1221446" y="2604050"/>
            <a:chExt cx="445215" cy="447978"/>
          </a:xfrm>
        </p:grpSpPr>
        <p:sp>
          <p:nvSpPr>
            <p:cNvPr id="10" name="Ovál 2">
              <a:extLst>
                <a:ext uri="{FF2B5EF4-FFF2-40B4-BE49-F238E27FC236}">
                  <a16:creationId xmlns:a16="http://schemas.microsoft.com/office/drawing/2014/main" id="{19A1C44D-E994-4485-9973-F22A171A53DC}"/>
                </a:ext>
              </a:extLst>
            </p:cNvPr>
            <p:cNvSpPr/>
            <p:nvPr/>
          </p:nvSpPr>
          <p:spPr>
            <a:xfrm>
              <a:off x="1221446" y="2606813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FCC244-2196-4F46-86A6-BE9439754F31}"/>
                </a:ext>
              </a:extLst>
            </p:cNvPr>
            <p:cNvSpPr txBox="1"/>
            <p:nvPr/>
          </p:nvSpPr>
          <p:spPr>
            <a:xfrm>
              <a:off x="1312391" y="2604050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327A4E-7A53-4593-AFB1-F14A9D0FC795}"/>
              </a:ext>
            </a:extLst>
          </p:cNvPr>
          <p:cNvGrpSpPr/>
          <p:nvPr/>
        </p:nvGrpSpPr>
        <p:grpSpPr>
          <a:xfrm>
            <a:off x="1193349" y="2962055"/>
            <a:ext cx="445215" cy="445215"/>
            <a:chOff x="1221446" y="3325697"/>
            <a:chExt cx="445215" cy="445215"/>
          </a:xfrm>
        </p:grpSpPr>
        <p:sp>
          <p:nvSpPr>
            <p:cNvPr id="14" name="Ovál 2">
              <a:extLst>
                <a:ext uri="{FF2B5EF4-FFF2-40B4-BE49-F238E27FC236}">
                  <a16:creationId xmlns:a16="http://schemas.microsoft.com/office/drawing/2014/main" id="{5126CD11-2C62-4001-9448-E8A3CC9C9B95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CCC65A-2882-4608-8D51-E6F66A409FB0}"/>
                </a:ext>
              </a:extLst>
            </p:cNvPr>
            <p:cNvSpPr txBox="1"/>
            <p:nvPr/>
          </p:nvSpPr>
          <p:spPr>
            <a:xfrm>
              <a:off x="1312391" y="333266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F2D54D-5999-45B5-AE99-108B51C6EA33}"/>
              </a:ext>
            </a:extLst>
          </p:cNvPr>
          <p:cNvGrpSpPr/>
          <p:nvPr/>
        </p:nvGrpSpPr>
        <p:grpSpPr>
          <a:xfrm>
            <a:off x="1193349" y="3715681"/>
            <a:ext cx="445215" cy="446201"/>
            <a:chOff x="1222325" y="4054863"/>
            <a:chExt cx="445215" cy="446201"/>
          </a:xfrm>
        </p:grpSpPr>
        <p:sp>
          <p:nvSpPr>
            <p:cNvPr id="18" name="Ovál 2">
              <a:extLst>
                <a:ext uri="{FF2B5EF4-FFF2-40B4-BE49-F238E27FC236}">
                  <a16:creationId xmlns:a16="http://schemas.microsoft.com/office/drawing/2014/main" id="{00847DF3-0B6E-4EAD-8E62-991572B80072}"/>
                </a:ext>
              </a:extLst>
            </p:cNvPr>
            <p:cNvSpPr/>
            <p:nvPr/>
          </p:nvSpPr>
          <p:spPr>
            <a:xfrm>
              <a:off x="1222325" y="4055849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FF6387-AE20-41D6-950A-9498A87E8EEA}"/>
                </a:ext>
              </a:extLst>
            </p:cNvPr>
            <p:cNvSpPr txBox="1"/>
            <p:nvPr/>
          </p:nvSpPr>
          <p:spPr>
            <a:xfrm>
              <a:off x="1305319" y="40548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636B2E-FA1A-4C4E-8ED8-B9FEB9A2EFF0}"/>
              </a:ext>
            </a:extLst>
          </p:cNvPr>
          <p:cNvGrpSpPr/>
          <p:nvPr/>
        </p:nvGrpSpPr>
        <p:grpSpPr>
          <a:xfrm>
            <a:off x="1193349" y="4471279"/>
            <a:ext cx="445215" cy="445215"/>
            <a:chOff x="1233484" y="4800220"/>
            <a:chExt cx="445215" cy="445215"/>
          </a:xfrm>
        </p:grpSpPr>
        <p:sp>
          <p:nvSpPr>
            <p:cNvPr id="22" name="Ovál 2">
              <a:extLst>
                <a:ext uri="{FF2B5EF4-FFF2-40B4-BE49-F238E27FC236}">
                  <a16:creationId xmlns:a16="http://schemas.microsoft.com/office/drawing/2014/main" id="{664452FD-9D7D-4E0F-AF0E-C062FCEB7C11}"/>
                </a:ext>
              </a:extLst>
            </p:cNvPr>
            <p:cNvSpPr/>
            <p:nvPr/>
          </p:nvSpPr>
          <p:spPr>
            <a:xfrm>
              <a:off x="1233484" y="4800220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CC529E-E5C8-487C-8CB7-90D2E512D55A}"/>
                </a:ext>
              </a:extLst>
            </p:cNvPr>
            <p:cNvSpPr txBox="1"/>
            <p:nvPr/>
          </p:nvSpPr>
          <p:spPr>
            <a:xfrm>
              <a:off x="1324429" y="4805408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5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D0EB019-2EAD-4CCC-8DCE-C3255C404577}"/>
              </a:ext>
            </a:extLst>
          </p:cNvPr>
          <p:cNvGrpSpPr/>
          <p:nvPr/>
        </p:nvGrpSpPr>
        <p:grpSpPr>
          <a:xfrm>
            <a:off x="1193349" y="5204695"/>
            <a:ext cx="445215" cy="445215"/>
            <a:chOff x="1221446" y="3325697"/>
            <a:chExt cx="445215" cy="445215"/>
          </a:xfrm>
        </p:grpSpPr>
        <p:sp>
          <p:nvSpPr>
            <p:cNvPr id="25" name="Ovál 2">
              <a:extLst>
                <a:ext uri="{FF2B5EF4-FFF2-40B4-BE49-F238E27FC236}">
                  <a16:creationId xmlns:a16="http://schemas.microsoft.com/office/drawing/2014/main" id="{AC041830-D9DA-44DB-8DCE-7B7D32FA09E8}"/>
                </a:ext>
              </a:extLst>
            </p:cNvPr>
            <p:cNvSpPr/>
            <p:nvPr/>
          </p:nvSpPr>
          <p:spPr>
            <a:xfrm>
              <a:off x="1221446" y="3325697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BC6990-5A31-401A-8AB4-D2CA3520D59D}"/>
                </a:ext>
              </a:extLst>
            </p:cNvPr>
            <p:cNvSpPr txBox="1"/>
            <p:nvPr/>
          </p:nvSpPr>
          <p:spPr>
            <a:xfrm>
              <a:off x="1312391" y="3332662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  <a:sym typeface="Wingdings" panose="05000000000000000000" pitchFamily="2" charset="2"/>
                </a:rPr>
                <a:t>6</a:t>
              </a:r>
              <a:endParaRPr lang="en-US" sz="2400" dirty="0">
                <a:solidFill>
                  <a:schemeClr val="bg1"/>
                </a:solidFill>
                <a:latin typeface="Samsung SS Body Bold" pitchFamily="2" charset="0"/>
                <a:cs typeface="Samsung SS Body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525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09507" y="640116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Activity #2: Build Your Mockup</a:t>
            </a: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4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464872" y="1646493"/>
            <a:ext cx="9345671" cy="3659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rtl="0">
              <a:spcBef>
                <a:spcPts val="0"/>
              </a:spcBef>
              <a:spcAft>
                <a:spcPts val="24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Choose </a:t>
            </a:r>
            <a:r>
              <a:rPr lang="en-US" sz="2000" dirty="0" err="1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UIzard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(</a:t>
            </a:r>
            <a:r>
              <a:rPr lang="en-US" sz="2000" u="sng" dirty="0">
                <a:solidFill>
                  <a:schemeClr val="hlink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  <a:hlinkClick r:id="rId6"/>
              </a:rPr>
              <a:t>uizard.io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 or </a:t>
            </a:r>
            <a:r>
              <a:rPr lang="en-US" sz="2000" dirty="0" err="1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UXPilot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(</a:t>
            </a:r>
            <a:r>
              <a:rPr lang="en-US" sz="2000" u="sng" dirty="0">
                <a:solidFill>
                  <a:schemeClr val="hlink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  <a:hlinkClick r:id="rId7"/>
              </a:rPr>
              <a:t>uxpilot.ai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</a:t>
            </a:r>
          </a:p>
          <a:p>
            <a:pPr marL="107950" marR="0" lvl="0" algn="l" rtl="0">
              <a:spcBef>
                <a:spcPts val="1000"/>
              </a:spcBef>
              <a:spcAft>
                <a:spcPts val="24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Sign in with your school login and start a new project</a:t>
            </a:r>
          </a:p>
          <a:p>
            <a:pPr marL="107950" marR="0" lvl="0" algn="l" rtl="0">
              <a:spcBef>
                <a:spcPts val="1000"/>
              </a:spcBef>
              <a:spcAft>
                <a:spcPts val="24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Generate or build your most important screen</a:t>
            </a:r>
          </a:p>
          <a:p>
            <a:pPr marL="107950" marR="0" lvl="0" algn="l" rtl="0">
              <a:spcBef>
                <a:spcPts val="1000"/>
              </a:spcBef>
              <a:spcAft>
                <a:spcPts val="24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Upload your </a:t>
            </a:r>
            <a:r>
              <a:rPr lang="en-US" sz="2000" dirty="0" err="1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Datawrapper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 visualization image into the design</a:t>
            </a:r>
          </a:p>
          <a:p>
            <a:pPr marL="107950" marR="0" lvl="0" algn="l" rtl="0">
              <a:spcBef>
                <a:spcPts val="1000"/>
              </a:spcBef>
              <a:spcAft>
                <a:spcPts val="24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Download (</a:t>
            </a:r>
            <a:r>
              <a:rPr lang="en-US" sz="2000" dirty="0" err="1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UIzard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 or screenshot (</a:t>
            </a:r>
            <a:r>
              <a:rPr lang="en-US" sz="2000" dirty="0" err="1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UXPilot</a:t>
            </a: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 your finished mockup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35E2044-20BD-4F22-82C5-3C6ACA9124D6}"/>
              </a:ext>
            </a:extLst>
          </p:cNvPr>
          <p:cNvGrpSpPr/>
          <p:nvPr/>
        </p:nvGrpSpPr>
        <p:grpSpPr>
          <a:xfrm>
            <a:off x="1009507" y="1610397"/>
            <a:ext cx="445215" cy="445215"/>
            <a:chOff x="1394277" y="2107485"/>
            <a:chExt cx="445215" cy="445215"/>
          </a:xfrm>
        </p:grpSpPr>
        <p:sp>
          <p:nvSpPr>
            <p:cNvPr id="8" name="Ovál 2">
              <a:extLst>
                <a:ext uri="{FF2B5EF4-FFF2-40B4-BE49-F238E27FC236}">
                  <a16:creationId xmlns:a16="http://schemas.microsoft.com/office/drawing/2014/main" id="{E0E7692F-F8A4-4ECB-B82E-2E8573188DAD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A4C1F7-8AFE-4338-ADA1-766302997E53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EAA5D4-5C9E-4B7B-BCC1-88584DA56557}"/>
              </a:ext>
            </a:extLst>
          </p:cNvPr>
          <p:cNvGrpSpPr/>
          <p:nvPr/>
        </p:nvGrpSpPr>
        <p:grpSpPr>
          <a:xfrm>
            <a:off x="1009507" y="2339273"/>
            <a:ext cx="445215" cy="449755"/>
            <a:chOff x="1394277" y="2834927"/>
            <a:chExt cx="445215" cy="449755"/>
          </a:xfrm>
        </p:grpSpPr>
        <p:sp>
          <p:nvSpPr>
            <p:cNvPr id="14" name="Ovál 2">
              <a:extLst>
                <a:ext uri="{FF2B5EF4-FFF2-40B4-BE49-F238E27FC236}">
                  <a16:creationId xmlns:a16="http://schemas.microsoft.com/office/drawing/2014/main" id="{51AF682C-1D1A-40C2-BCF3-613D8DF2AAFB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E630F1-9276-4240-B94E-2775D5790EC4}"/>
                </a:ext>
              </a:extLst>
            </p:cNvPr>
            <p:cNvSpPr txBox="1"/>
            <p:nvPr/>
          </p:nvSpPr>
          <p:spPr>
            <a:xfrm>
              <a:off x="1485222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D3AE01-195B-47B5-8CD9-662643FF7433}"/>
              </a:ext>
            </a:extLst>
          </p:cNvPr>
          <p:cNvGrpSpPr/>
          <p:nvPr/>
        </p:nvGrpSpPr>
        <p:grpSpPr>
          <a:xfrm>
            <a:off x="1009507" y="3072689"/>
            <a:ext cx="445215" cy="449755"/>
            <a:chOff x="1394277" y="3553811"/>
            <a:chExt cx="445215" cy="44975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43CAC035-3315-427D-B748-CA3C750D5AD2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E24A28-ED0A-47F4-A1E1-1BE584A6F9BF}"/>
                </a:ext>
              </a:extLst>
            </p:cNvPr>
            <p:cNvSpPr txBox="1"/>
            <p:nvPr/>
          </p:nvSpPr>
          <p:spPr>
            <a:xfrm>
              <a:off x="1485222" y="355381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A26918-D631-4741-8206-CA926AABC7EC}"/>
              </a:ext>
            </a:extLst>
          </p:cNvPr>
          <p:cNvGrpSpPr/>
          <p:nvPr/>
        </p:nvGrpSpPr>
        <p:grpSpPr>
          <a:xfrm>
            <a:off x="1009507" y="3806105"/>
            <a:ext cx="445215" cy="449755"/>
            <a:chOff x="1395156" y="4283963"/>
            <a:chExt cx="445215" cy="449755"/>
          </a:xfrm>
        </p:grpSpPr>
        <p:sp>
          <p:nvSpPr>
            <p:cNvPr id="21" name="Ovál 2">
              <a:extLst>
                <a:ext uri="{FF2B5EF4-FFF2-40B4-BE49-F238E27FC236}">
                  <a16:creationId xmlns:a16="http://schemas.microsoft.com/office/drawing/2014/main" id="{6035DDFE-D471-456D-AEFA-CD46C2B0DBF7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CD23CC-B014-4FBB-BD75-0D07C885690D}"/>
                </a:ext>
              </a:extLst>
            </p:cNvPr>
            <p:cNvSpPr txBox="1"/>
            <p:nvPr/>
          </p:nvSpPr>
          <p:spPr>
            <a:xfrm>
              <a:off x="1478150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DB6BA4-E122-4F6D-AB7D-E8416B3C9438}"/>
              </a:ext>
            </a:extLst>
          </p:cNvPr>
          <p:cNvGrpSpPr/>
          <p:nvPr/>
        </p:nvGrpSpPr>
        <p:grpSpPr>
          <a:xfrm>
            <a:off x="1009507" y="4539521"/>
            <a:ext cx="445215" cy="449755"/>
            <a:chOff x="1394277" y="2834927"/>
            <a:chExt cx="445215" cy="449755"/>
          </a:xfrm>
        </p:grpSpPr>
        <p:sp>
          <p:nvSpPr>
            <p:cNvPr id="24" name="Ovál 2">
              <a:extLst>
                <a:ext uri="{FF2B5EF4-FFF2-40B4-BE49-F238E27FC236}">
                  <a16:creationId xmlns:a16="http://schemas.microsoft.com/office/drawing/2014/main" id="{CCAEC980-B01D-403F-ACEF-08C89ABE32F6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828B5C-9ACC-4411-8C9D-399D4BE9FF4C}"/>
                </a:ext>
              </a:extLst>
            </p:cNvPr>
            <p:cNvSpPr txBox="1"/>
            <p:nvPr/>
          </p:nvSpPr>
          <p:spPr>
            <a:xfrm>
              <a:off x="1485222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5</a:t>
              </a:r>
            </a:p>
          </p:txBody>
        </p:sp>
      </p:grpSp>
      <p:sp>
        <p:nvSpPr>
          <p:cNvPr id="26" name="Google Shape;265;p87">
            <a:extLst>
              <a:ext uri="{FF2B5EF4-FFF2-40B4-BE49-F238E27FC236}">
                <a16:creationId xmlns:a16="http://schemas.microsoft.com/office/drawing/2014/main" id="{5A4EB415-2889-48A6-BBA9-7692FEA68355}"/>
              </a:ext>
            </a:extLst>
          </p:cNvPr>
          <p:cNvSpPr txBox="1"/>
          <p:nvPr/>
        </p:nvSpPr>
        <p:spPr>
          <a:xfrm>
            <a:off x="8528887" y="1610397"/>
            <a:ext cx="3016951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4800" b="1" dirty="0">
                <a:latin typeface="Samsung SS Body Bold"/>
                <a:ea typeface="Poppins"/>
                <a:cs typeface="Poppins"/>
                <a:sym typeface="Poppins"/>
              </a:rPr>
              <a:t>30:00</a:t>
            </a:r>
            <a:endParaRPr sz="7200" b="1" i="0" u="none" strike="noStrike" cap="none" dirty="0">
              <a:latin typeface="Samsung SS Body Bold"/>
              <a:ea typeface="Poppins"/>
              <a:cs typeface="Poppins"/>
              <a:sym typeface="Poppins"/>
            </a:endParaRPr>
          </a:p>
        </p:txBody>
      </p:sp>
      <p:pic>
        <p:nvPicPr>
          <p:cNvPr id="27" name="Google Shape;370;p96" title="green-ai-illustration-07.png.png">
            <a:hlinkClick r:id="rId8"/>
            <a:extLst>
              <a:ext uri="{FF2B5EF4-FFF2-40B4-BE49-F238E27FC236}">
                <a16:creationId xmlns:a16="http://schemas.microsoft.com/office/drawing/2014/main" id="{86001CC2-C4B5-40DF-9C55-C46C9BEA196F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80159" y="2320503"/>
            <a:ext cx="2153572" cy="1794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63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65;p87">
            <a:extLst>
              <a:ext uri="{FF2B5EF4-FFF2-40B4-BE49-F238E27FC236}">
                <a16:creationId xmlns:a16="http://schemas.microsoft.com/office/drawing/2014/main" id="{454DEA5A-F8B6-4FBA-A3C5-62DBFB1A19AF}"/>
              </a:ext>
            </a:extLst>
          </p:cNvPr>
          <p:cNvSpPr txBox="1"/>
          <p:nvPr/>
        </p:nvSpPr>
        <p:spPr>
          <a:xfrm>
            <a:off x="1081697" y="978670"/>
            <a:ext cx="9040871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600" dirty="0">
                <a:latin typeface="Samsung SS Head Bold" pitchFamily="2" charset="0"/>
                <a:ea typeface="Poppins"/>
                <a:cs typeface="Samsung SS Head Bold" pitchFamily="2" charset="0"/>
                <a:sym typeface="Poppins"/>
              </a:rPr>
              <a:t>Gallery Discussion</a:t>
            </a:r>
          </a:p>
        </p:txBody>
      </p:sp>
      <p:graphicFrame>
        <p:nvGraphicFramePr>
          <p:cNvPr id="12" name="think-cell data - do not delete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-2754138" y="219892"/>
          <a:ext cx="45719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5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754138" y="219892"/>
                        <a:ext cx="45719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11654907" y="847052"/>
            <a:ext cx="763345" cy="763345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698"/>
              </a:lnSpc>
            </a:pPr>
            <a:endParaRPr lang="en-US" sz="1300" dirty="0" err="1"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Google Shape;333;p95">
            <a:extLst>
              <a:ext uri="{FF2B5EF4-FFF2-40B4-BE49-F238E27FC236}">
                <a16:creationId xmlns:a16="http://schemas.microsoft.com/office/drawing/2014/main" id="{4E4CD030-C48B-447B-AB85-1253B9426FE1}"/>
              </a:ext>
            </a:extLst>
          </p:cNvPr>
          <p:cNvSpPr txBox="1"/>
          <p:nvPr/>
        </p:nvSpPr>
        <p:spPr>
          <a:xfrm>
            <a:off x="1537062" y="1839699"/>
            <a:ext cx="6391749" cy="3685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07950" marR="0" lvl="0" algn="l" rtl="0">
              <a:spcBef>
                <a:spcPts val="0"/>
              </a:spcBef>
              <a:spcAft>
                <a:spcPts val="18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Which tool did you use? Why did you choose it?</a:t>
            </a:r>
          </a:p>
          <a:p>
            <a:pPr marL="107950" marR="0" lvl="0" algn="l" rtl="0">
              <a:spcBef>
                <a:spcPts val="0"/>
              </a:spcBef>
              <a:spcAft>
                <a:spcPts val="18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Show us your screen. What’s the main thing a user would do here?</a:t>
            </a:r>
          </a:p>
          <a:p>
            <a:pPr marL="107950" marR="0" lvl="0" algn="l" rtl="0">
              <a:spcBef>
                <a:spcPts val="0"/>
              </a:spcBef>
              <a:spcAft>
                <a:spcPts val="18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Where does the data visualization appear? Why did you place it there?</a:t>
            </a:r>
          </a:p>
          <a:p>
            <a:pPr marL="107950" marR="0" lvl="0" algn="l" rtl="0">
              <a:spcBef>
                <a:spcPts val="0"/>
              </a:spcBef>
              <a:spcAft>
                <a:spcPts val="18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design decisions are you most proud of?</a:t>
            </a:r>
          </a:p>
          <a:p>
            <a:pPr marL="107950" marR="0" lvl="0" algn="l" rtl="0">
              <a:spcBef>
                <a:spcPts val="0"/>
              </a:spcBef>
              <a:spcAft>
                <a:spcPts val="1800"/>
              </a:spcAft>
              <a:buClr>
                <a:srgbClr val="0C0C0C"/>
              </a:buClr>
              <a:buSzPts val="1900"/>
            </a:pPr>
            <a:r>
              <a:rPr lang="en-US" sz="2000" dirty="0">
                <a:solidFill>
                  <a:srgbClr val="0C0C0C"/>
                </a:solidFill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What’s one thing you would improve if you had more time?</a:t>
            </a:r>
          </a:p>
        </p:txBody>
      </p:sp>
      <p:pic>
        <p:nvPicPr>
          <p:cNvPr id="7" name="Google Shape;322;p94" title="blue-ai-illustration-05.png.png">
            <a:extLst>
              <a:ext uri="{FF2B5EF4-FFF2-40B4-BE49-F238E27FC236}">
                <a16:creationId xmlns:a16="http://schemas.microsoft.com/office/drawing/2014/main" id="{1896CC1A-E7E3-4677-A1DC-B1124524D72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4425" y="1493583"/>
            <a:ext cx="3738949" cy="3115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10C4D50-EBBA-4563-BD3B-1073772CE9CF}"/>
              </a:ext>
            </a:extLst>
          </p:cNvPr>
          <p:cNvGrpSpPr/>
          <p:nvPr/>
        </p:nvGrpSpPr>
        <p:grpSpPr>
          <a:xfrm>
            <a:off x="1081697" y="1816645"/>
            <a:ext cx="445215" cy="445215"/>
            <a:chOff x="1394277" y="2107485"/>
            <a:chExt cx="445215" cy="445215"/>
          </a:xfrm>
        </p:grpSpPr>
        <p:sp>
          <p:nvSpPr>
            <p:cNvPr id="10" name="Ovál 2">
              <a:extLst>
                <a:ext uri="{FF2B5EF4-FFF2-40B4-BE49-F238E27FC236}">
                  <a16:creationId xmlns:a16="http://schemas.microsoft.com/office/drawing/2014/main" id="{5042E93C-5B75-4390-AC62-C4AA37D1388C}"/>
                </a:ext>
              </a:extLst>
            </p:cNvPr>
            <p:cNvSpPr/>
            <p:nvPr/>
          </p:nvSpPr>
          <p:spPr>
            <a:xfrm>
              <a:off x="1394277" y="2107485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0342BAB-A0FC-420E-B799-B07C0AD13D1A}"/>
                </a:ext>
              </a:extLst>
            </p:cNvPr>
            <p:cNvSpPr txBox="1"/>
            <p:nvPr/>
          </p:nvSpPr>
          <p:spPr>
            <a:xfrm>
              <a:off x="1473115" y="211541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862AAF-C197-4682-B6AD-13D400B10767}"/>
              </a:ext>
            </a:extLst>
          </p:cNvPr>
          <p:cNvGrpSpPr/>
          <p:nvPr/>
        </p:nvGrpSpPr>
        <p:grpSpPr>
          <a:xfrm>
            <a:off x="1081697" y="2352526"/>
            <a:ext cx="445215" cy="457706"/>
            <a:chOff x="1394277" y="2826976"/>
            <a:chExt cx="445215" cy="457706"/>
          </a:xfrm>
        </p:grpSpPr>
        <p:sp>
          <p:nvSpPr>
            <p:cNvPr id="14" name="Ovál 2">
              <a:extLst>
                <a:ext uri="{FF2B5EF4-FFF2-40B4-BE49-F238E27FC236}">
                  <a16:creationId xmlns:a16="http://schemas.microsoft.com/office/drawing/2014/main" id="{843BEBC5-9E44-4FB1-BF4C-D6F26884C80C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90DA09-D554-430B-9AC2-B8284C17F65C}"/>
                </a:ext>
              </a:extLst>
            </p:cNvPr>
            <p:cNvSpPr txBox="1"/>
            <p:nvPr/>
          </p:nvSpPr>
          <p:spPr>
            <a:xfrm>
              <a:off x="1485222" y="2826976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CD9DB7-0206-4DFB-B1F8-CEA69A488B13}"/>
              </a:ext>
            </a:extLst>
          </p:cNvPr>
          <p:cNvGrpSpPr/>
          <p:nvPr/>
        </p:nvGrpSpPr>
        <p:grpSpPr>
          <a:xfrm>
            <a:off x="1081697" y="3198462"/>
            <a:ext cx="445215" cy="449755"/>
            <a:chOff x="1394277" y="3553811"/>
            <a:chExt cx="445215" cy="449755"/>
          </a:xfrm>
        </p:grpSpPr>
        <p:sp>
          <p:nvSpPr>
            <p:cNvPr id="17" name="Ovál 2">
              <a:extLst>
                <a:ext uri="{FF2B5EF4-FFF2-40B4-BE49-F238E27FC236}">
                  <a16:creationId xmlns:a16="http://schemas.microsoft.com/office/drawing/2014/main" id="{05AB15A8-EDAB-4884-BADE-DCFD03A0543A}"/>
                </a:ext>
              </a:extLst>
            </p:cNvPr>
            <p:cNvSpPr/>
            <p:nvPr/>
          </p:nvSpPr>
          <p:spPr>
            <a:xfrm>
              <a:off x="1394277" y="3558351"/>
              <a:ext cx="445215" cy="445215"/>
            </a:xfrm>
            <a:prstGeom prst="ellipse">
              <a:avLst/>
            </a:prstGeom>
            <a:solidFill>
              <a:srgbClr val="0077C8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B00BE2-46ED-4DEA-9AF4-293989B0A69F}"/>
                </a:ext>
              </a:extLst>
            </p:cNvPr>
            <p:cNvSpPr txBox="1"/>
            <p:nvPr/>
          </p:nvSpPr>
          <p:spPr>
            <a:xfrm>
              <a:off x="1485222" y="3553811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165887-5BFD-4EC7-A181-DB6ED444FF40}"/>
              </a:ext>
            </a:extLst>
          </p:cNvPr>
          <p:cNvGrpSpPr/>
          <p:nvPr/>
        </p:nvGrpSpPr>
        <p:grpSpPr>
          <a:xfrm>
            <a:off x="1081697" y="4035407"/>
            <a:ext cx="445215" cy="449755"/>
            <a:chOff x="1395156" y="4283963"/>
            <a:chExt cx="445215" cy="449755"/>
          </a:xfrm>
        </p:grpSpPr>
        <p:sp>
          <p:nvSpPr>
            <p:cNvPr id="21" name="Ovál 2">
              <a:extLst>
                <a:ext uri="{FF2B5EF4-FFF2-40B4-BE49-F238E27FC236}">
                  <a16:creationId xmlns:a16="http://schemas.microsoft.com/office/drawing/2014/main" id="{BEDB0EAD-0801-476E-B104-0C1287F2E2C5}"/>
                </a:ext>
              </a:extLst>
            </p:cNvPr>
            <p:cNvSpPr/>
            <p:nvPr/>
          </p:nvSpPr>
          <p:spPr>
            <a:xfrm>
              <a:off x="1395156" y="4288503"/>
              <a:ext cx="445215" cy="445215"/>
            </a:xfrm>
            <a:prstGeom prst="ellipse">
              <a:avLst/>
            </a:prstGeom>
            <a:solidFill>
              <a:srgbClr val="FF4337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51290D-975D-4B78-8CB1-F5244C448621}"/>
                </a:ext>
              </a:extLst>
            </p:cNvPr>
            <p:cNvSpPr txBox="1"/>
            <p:nvPr/>
          </p:nvSpPr>
          <p:spPr>
            <a:xfrm>
              <a:off x="1478150" y="4283963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4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AA049E-3531-459D-8FD0-79D5931E11B7}"/>
              </a:ext>
            </a:extLst>
          </p:cNvPr>
          <p:cNvGrpSpPr/>
          <p:nvPr/>
        </p:nvGrpSpPr>
        <p:grpSpPr>
          <a:xfrm>
            <a:off x="1081697" y="4587240"/>
            <a:ext cx="445215" cy="449755"/>
            <a:chOff x="1394277" y="2834927"/>
            <a:chExt cx="445215" cy="449755"/>
          </a:xfrm>
        </p:grpSpPr>
        <p:sp>
          <p:nvSpPr>
            <p:cNvPr id="24" name="Ovál 2">
              <a:extLst>
                <a:ext uri="{FF2B5EF4-FFF2-40B4-BE49-F238E27FC236}">
                  <a16:creationId xmlns:a16="http://schemas.microsoft.com/office/drawing/2014/main" id="{AE41F314-7CAE-4EA2-9FA3-D6674EC4CB12}"/>
                </a:ext>
              </a:extLst>
            </p:cNvPr>
            <p:cNvSpPr/>
            <p:nvPr/>
          </p:nvSpPr>
          <p:spPr>
            <a:xfrm>
              <a:off x="1394277" y="2839467"/>
              <a:ext cx="445215" cy="445215"/>
            </a:xfrm>
            <a:prstGeom prst="ellipse">
              <a:avLst/>
            </a:prstGeom>
            <a:solidFill>
              <a:srgbClr val="FFB546"/>
            </a:solidFill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ts val="1698"/>
                </a:lnSpc>
              </a:pPr>
              <a:endParaRPr lang="en-US" sz="1300" dirty="0" err="1"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D62C6D-883D-4C3E-89E4-62EDCA9C4D5C}"/>
                </a:ext>
              </a:extLst>
            </p:cNvPr>
            <p:cNvSpPr txBox="1"/>
            <p:nvPr/>
          </p:nvSpPr>
          <p:spPr>
            <a:xfrm>
              <a:off x="1485222" y="2834927"/>
              <a:ext cx="267241" cy="29665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Samsung SS Body Bold" pitchFamily="2" charset="0"/>
                  <a:cs typeface="Samsung SS Body Bold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0623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10117</TotalTime>
  <Words>488</Words>
  <Application>Microsoft Office PowerPoint</Application>
  <PresentationFormat>Widescreen</PresentationFormat>
  <Paragraphs>100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Open Sans</vt:lpstr>
      <vt:lpstr>Samsung Sharp Sans Bold</vt:lpstr>
      <vt:lpstr>Samsung Sharp Sans Medium</vt:lpstr>
      <vt:lpstr>Samsung SS Body Bold</vt:lpstr>
      <vt:lpstr>Samsung SS Body Regular</vt:lpstr>
      <vt:lpstr>Samsung SS Head Bold</vt:lpstr>
      <vt:lpstr>Samsung SS Head Regular</vt:lpstr>
      <vt:lpstr>Samsung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Lim/Corporate Citizenship/Professional/Samsung Electronics</dc:creator>
  <cp:lastModifiedBy>Isabell Colasurdo/Communications Group/Contingent Worker/Samsung Electronics</cp:lastModifiedBy>
  <cp:revision>218</cp:revision>
  <dcterms:created xsi:type="dcterms:W3CDTF">2025-10-16T13:17:07Z</dcterms:created>
  <dcterms:modified xsi:type="dcterms:W3CDTF">2026-07-31T17:57:55Z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