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1"/>
  </p:notesMasterIdLst>
  <p:sldIdLst>
    <p:sldId id="464" r:id="rId2"/>
    <p:sldId id="466" r:id="rId3"/>
    <p:sldId id="495" r:id="rId4"/>
    <p:sldId id="496" r:id="rId5"/>
    <p:sldId id="490" r:id="rId6"/>
    <p:sldId id="497" r:id="rId7"/>
    <p:sldId id="498" r:id="rId8"/>
    <p:sldId id="499" r:id="rId9"/>
    <p:sldId id="49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wn Lim/Corporate Citizenship/Professional/Samsung Electronics" initials="DLCE" lastIdx="1" clrIdx="0">
    <p:extLst>
      <p:ext uri="{19B8F6BF-5375-455C-9EA6-DF929625EA0E}">
        <p15:presenceInfo xmlns:p15="http://schemas.microsoft.com/office/powerpoint/2012/main" userId="S-1-5-21-1569490900-2152479555-3239727262-7269648" providerId="AD"/>
      </p:ext>
    </p:extLst>
  </p:cmAuthor>
  <p:cmAuthor id="2" name="Zhijun He/Brand Creative / Governance /SEA/Contingent Worker/Samsung Electronics" initials="ZHC/G/WE" lastIdx="4" clrIdx="1">
    <p:extLst>
      <p:ext uri="{19B8F6BF-5375-455C-9EA6-DF929625EA0E}">
        <p15:presenceInfo xmlns:p15="http://schemas.microsoft.com/office/powerpoint/2012/main" userId="S-1-5-21-1569490900-2152479555-3239727262-69131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546"/>
    <a:srgbClr val="0476C9"/>
    <a:srgbClr val="FFB545"/>
    <a:srgbClr val="FF4337"/>
    <a:srgbClr val="FEB747"/>
    <a:srgbClr val="E80E00"/>
    <a:srgbClr val="FF685C"/>
    <a:srgbClr val="F2F2F2"/>
    <a:srgbClr val="D9D9D9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5" autoAdjust="0"/>
    <p:restoredTop sz="94185" autoAdjust="0"/>
  </p:normalViewPr>
  <p:slideViewPr>
    <p:cSldViewPr snapToGrid="0">
      <p:cViewPr varScale="1">
        <p:scale>
          <a:sx n="138" d="100"/>
          <a:sy n="138" d="100"/>
        </p:scale>
        <p:origin x="3402" y="120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4BBAA-A434-41BB-B76D-C5E81459CA83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FB5ED-17FE-497D-AEAF-DC7CF6916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654" y="212725"/>
            <a:ext cx="1878926" cy="500234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6550"/>
            <a:ext cx="8596384" cy="37449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Title slide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342901" y="5987845"/>
            <a:ext cx="5744136" cy="25720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99" b="0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Date: XX/XX/XXXX</a:t>
            </a:r>
          </a:p>
        </p:txBody>
      </p:sp>
    </p:spTree>
    <p:extLst>
      <p:ext uri="{BB962C8B-B14F-4D97-AF65-F5344CB8AC3E}">
        <p14:creationId xmlns:p14="http://schemas.microsoft.com/office/powerpoint/2010/main" val="392150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white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800" dirty="0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tx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0224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85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>
          <a:xfrm>
            <a:off x="360829" y="2204360"/>
            <a:ext cx="11446331" cy="39678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9433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57" hasCustomPrompt="1"/>
          </p:nvPr>
        </p:nvSpPr>
        <p:spPr>
          <a:xfrm>
            <a:off x="342900" y="1208839"/>
            <a:ext cx="9528888" cy="86793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32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Call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40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8363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1" y="1228726"/>
            <a:ext cx="12192000" cy="440055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71" hasCustomPrompt="1"/>
          </p:nvPr>
        </p:nvSpPr>
        <p:spPr>
          <a:xfrm>
            <a:off x="342900" y="5768105"/>
            <a:ext cx="5753100" cy="5201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06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47816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48571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78572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1"/>
            <a:ext cx="6095998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6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4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065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-1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3" y="3465576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264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5999" y="-1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9185211" y="-2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5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9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H="1">
            <a:off x="3755569" y="111743"/>
            <a:ext cx="8436429" cy="67462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049330"/>
            <a:ext cx="3086100" cy="309818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115629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0" y="-2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0" y="2313433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58" hasCustomPrompt="1"/>
          </p:nvPr>
        </p:nvSpPr>
        <p:spPr>
          <a:xfrm>
            <a:off x="6096000" y="4626864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60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8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7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853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121865" y="4643440"/>
            <a:ext cx="1965960" cy="162801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59" hasCustomPrompt="1"/>
          </p:nvPr>
        </p:nvSpPr>
        <p:spPr>
          <a:xfrm>
            <a:off x="10196514" y="1957387"/>
            <a:ext cx="1649412" cy="43136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60" hasCustomPrompt="1"/>
          </p:nvPr>
        </p:nvSpPr>
        <p:spPr>
          <a:xfrm>
            <a:off x="6121865" y="1957386"/>
            <a:ext cx="4007974" cy="26151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66" hasCustomPrompt="1"/>
          </p:nvPr>
        </p:nvSpPr>
        <p:spPr>
          <a:xfrm>
            <a:off x="8163879" y="4643440"/>
            <a:ext cx="1965960" cy="162763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2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342901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32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28" name="Zástupný symbol pro text 3"/>
          <p:cNvSpPr>
            <a:spLocks noGrp="1"/>
          </p:cNvSpPr>
          <p:nvPr>
            <p:ph type="body" sz="quarter" idx="70" hasCustomPrompt="1"/>
          </p:nvPr>
        </p:nvSpPr>
        <p:spPr>
          <a:xfrm>
            <a:off x="6121865" y="1684831"/>
            <a:ext cx="4006748" cy="27255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92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1"/>
            <a:ext cx="9528888" cy="4457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Oval 20"/>
          <p:cNvSpPr/>
          <p:nvPr/>
        </p:nvSpPr>
        <p:spPr>
          <a:xfrm>
            <a:off x="341464" y="6480642"/>
            <a:ext cx="171451" cy="171451"/>
          </a:xfrm>
          <a:prstGeom prst="ellipse">
            <a:avLst/>
          </a:prstGeom>
          <a:solidFill>
            <a:srgbClr val="35B2CB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21"/>
          <p:cNvSpPr txBox="1"/>
          <p:nvPr/>
        </p:nvSpPr>
        <p:spPr>
          <a:xfrm>
            <a:off x="504671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Completed</a:t>
            </a:r>
          </a:p>
        </p:txBody>
      </p:sp>
      <p:sp>
        <p:nvSpPr>
          <p:cNvPr id="12" name="Oval 25"/>
          <p:cNvSpPr/>
          <p:nvPr/>
        </p:nvSpPr>
        <p:spPr>
          <a:xfrm>
            <a:off x="1726723" y="6480642"/>
            <a:ext cx="171451" cy="171451"/>
          </a:xfrm>
          <a:prstGeom prst="ellipse">
            <a:avLst/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26"/>
          <p:cNvSpPr txBox="1"/>
          <p:nvPr/>
        </p:nvSpPr>
        <p:spPr>
          <a:xfrm>
            <a:off x="1905974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On-track</a:t>
            </a:r>
          </a:p>
        </p:txBody>
      </p:sp>
      <p:sp>
        <p:nvSpPr>
          <p:cNvPr id="14" name="Oval 27"/>
          <p:cNvSpPr/>
          <p:nvPr/>
        </p:nvSpPr>
        <p:spPr>
          <a:xfrm>
            <a:off x="2849891" y="6480642"/>
            <a:ext cx="171451" cy="171451"/>
          </a:xfrm>
          <a:prstGeom prst="ellipse">
            <a:avLst/>
          </a:prstGeom>
          <a:solidFill>
            <a:srgbClr val="FFC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28"/>
          <p:cNvSpPr txBox="1"/>
          <p:nvPr/>
        </p:nvSpPr>
        <p:spPr>
          <a:xfrm>
            <a:off x="3013098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Minor issues</a:t>
            </a:r>
          </a:p>
        </p:txBody>
      </p:sp>
      <p:sp>
        <p:nvSpPr>
          <p:cNvPr id="16" name="Oval 29"/>
          <p:cNvSpPr/>
          <p:nvPr/>
        </p:nvSpPr>
        <p:spPr>
          <a:xfrm>
            <a:off x="4235152" y="6480642"/>
            <a:ext cx="171451" cy="171451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30"/>
          <p:cNvSpPr txBox="1"/>
          <p:nvPr/>
        </p:nvSpPr>
        <p:spPr>
          <a:xfrm>
            <a:off x="4414402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Major issues</a:t>
            </a:r>
          </a:p>
        </p:txBody>
      </p:sp>
      <p:pic>
        <p:nvPicPr>
          <p:cNvPr id="1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14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075" y="141290"/>
            <a:ext cx="1055688" cy="28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342901" y="265473"/>
            <a:ext cx="10544175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6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9312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section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46B3A33-4FF2-4C43-80AF-C3811702D2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09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DCC69AC-7884-EB4B-96E6-17F45C6A8BDA}"/>
              </a:ext>
            </a:extLst>
          </p:cNvPr>
          <p:cNvSpPr txBox="1"/>
          <p:nvPr userDrawn="1"/>
        </p:nvSpPr>
        <p:spPr>
          <a:xfrm>
            <a:off x="1160791" y="6494553"/>
            <a:ext cx="2275131" cy="1327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0" lvl="0" indent="0" algn="l" defTabSz="554389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Proprietary and</a:t>
            </a:r>
            <a:r>
              <a:rPr kumimoji="0" lang="en-US" sz="800" b="0" i="0" u="none" strike="noStrike" kern="1200" cap="none" spc="3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confidential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89AF45A1-32FC-5641-A3F9-AF202566E9FC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880725" y="6462428"/>
            <a:ext cx="968375" cy="148298"/>
          </a:xfrm>
          <a:custGeom>
            <a:avLst/>
            <a:gdLst>
              <a:gd name="T0" fmla="*/ 581 w 15377"/>
              <a:gd name="T1" fmla="*/ 522 h 2356"/>
              <a:gd name="T2" fmla="*/ 985 w 15377"/>
              <a:gd name="T3" fmla="*/ 576 h 2356"/>
              <a:gd name="T4" fmla="*/ 1532 w 15377"/>
              <a:gd name="T5" fmla="*/ 711 h 2356"/>
              <a:gd name="T6" fmla="*/ 790 w 15377"/>
              <a:gd name="T7" fmla="*/ 3 h 2356"/>
              <a:gd name="T8" fmla="*/ 31 w 15377"/>
              <a:gd name="T9" fmla="*/ 784 h 2356"/>
              <a:gd name="T10" fmla="*/ 1027 w 15377"/>
              <a:gd name="T11" fmla="*/ 1811 h 2356"/>
              <a:gd name="T12" fmla="*/ 593 w 15377"/>
              <a:gd name="T13" fmla="*/ 1760 h 2356"/>
              <a:gd name="T14" fmla="*/ 0 w 15377"/>
              <a:gd name="T15" fmla="*/ 1548 h 2356"/>
              <a:gd name="T16" fmla="*/ 799 w 15377"/>
              <a:gd name="T17" fmla="*/ 2355 h 2356"/>
              <a:gd name="T18" fmla="*/ 1572 w 15377"/>
              <a:gd name="T19" fmla="*/ 1494 h 2356"/>
              <a:gd name="T20" fmla="*/ 7731 w 15377"/>
              <a:gd name="T21" fmla="*/ 643 h 2356"/>
              <a:gd name="T22" fmla="*/ 7929 w 15377"/>
              <a:gd name="T23" fmla="*/ 384 h 2356"/>
              <a:gd name="T24" fmla="*/ 8129 w 15377"/>
              <a:gd name="T25" fmla="*/ 717 h 2356"/>
              <a:gd name="T26" fmla="*/ 8671 w 15377"/>
              <a:gd name="T27" fmla="*/ 564 h 2356"/>
              <a:gd name="T28" fmla="*/ 7179 w 15377"/>
              <a:gd name="T29" fmla="*/ 499 h 2356"/>
              <a:gd name="T30" fmla="*/ 8163 w 15377"/>
              <a:gd name="T31" fmla="*/ 1644 h 2356"/>
              <a:gd name="T32" fmla="*/ 7954 w 15377"/>
              <a:gd name="T33" fmla="*/ 1952 h 2356"/>
              <a:gd name="T34" fmla="*/ 7734 w 15377"/>
              <a:gd name="T35" fmla="*/ 1542 h 2356"/>
              <a:gd name="T36" fmla="*/ 7151 w 15377"/>
              <a:gd name="T37" fmla="*/ 1709 h 2356"/>
              <a:gd name="T38" fmla="*/ 8708 w 15377"/>
              <a:gd name="T39" fmla="*/ 1844 h 2356"/>
              <a:gd name="T40" fmla="*/ 7731 w 15377"/>
              <a:gd name="T41" fmla="*/ 643 h 2356"/>
              <a:gd name="T42" fmla="*/ 12204 w 15377"/>
              <a:gd name="T43" fmla="*/ 70 h 2356"/>
              <a:gd name="T44" fmla="*/ 11388 w 15377"/>
              <a:gd name="T45" fmla="*/ 2245 h 2356"/>
              <a:gd name="T46" fmla="*/ 11896 w 15377"/>
              <a:gd name="T47" fmla="*/ 420 h 2356"/>
              <a:gd name="T48" fmla="*/ 13234 w 15377"/>
              <a:gd name="T49" fmla="*/ 2245 h 2356"/>
              <a:gd name="T50" fmla="*/ 12692 w 15377"/>
              <a:gd name="T51" fmla="*/ 70 h 2356"/>
              <a:gd name="T52" fmla="*/ 1947 w 15377"/>
              <a:gd name="T53" fmla="*/ 2268 h 2356"/>
              <a:gd name="T54" fmla="*/ 2847 w 15377"/>
              <a:gd name="T55" fmla="*/ 234 h 2356"/>
              <a:gd name="T56" fmla="*/ 3736 w 15377"/>
              <a:gd name="T57" fmla="*/ 2268 h 2356"/>
              <a:gd name="T58" fmla="*/ 2353 w 15377"/>
              <a:gd name="T59" fmla="*/ 70 h 2356"/>
              <a:gd name="T60" fmla="*/ 5396 w 15377"/>
              <a:gd name="T61" fmla="*/ 1788 h 2356"/>
              <a:gd name="T62" fmla="*/ 4222 w 15377"/>
              <a:gd name="T63" fmla="*/ 70 h 2356"/>
              <a:gd name="T64" fmla="*/ 4724 w 15377"/>
              <a:gd name="T65" fmla="*/ 2268 h 2356"/>
              <a:gd name="T66" fmla="*/ 5116 w 15377"/>
              <a:gd name="T67" fmla="*/ 2268 h 2356"/>
              <a:gd name="T68" fmla="*/ 6053 w 15377"/>
              <a:gd name="T69" fmla="*/ 234 h 2356"/>
              <a:gd name="T70" fmla="*/ 6617 w 15377"/>
              <a:gd name="T71" fmla="*/ 2268 h 2356"/>
              <a:gd name="T72" fmla="*/ 5672 w 15377"/>
              <a:gd name="T73" fmla="*/ 70 h 2356"/>
              <a:gd name="T74" fmla="*/ 10779 w 15377"/>
              <a:gd name="T75" fmla="*/ 70 h 2356"/>
              <a:gd name="T76" fmla="*/ 10223 w 15377"/>
              <a:gd name="T77" fmla="*/ 1695 h 2356"/>
              <a:gd name="T78" fmla="*/ 10006 w 15377"/>
              <a:gd name="T79" fmla="*/ 1940 h 2356"/>
              <a:gd name="T80" fmla="*/ 9791 w 15377"/>
              <a:gd name="T81" fmla="*/ 1695 h 2356"/>
              <a:gd name="T82" fmla="*/ 9235 w 15377"/>
              <a:gd name="T83" fmla="*/ 70 h 2356"/>
              <a:gd name="T84" fmla="*/ 9241 w 15377"/>
              <a:gd name="T85" fmla="*/ 1788 h 2356"/>
              <a:gd name="T86" fmla="*/ 10773 w 15377"/>
              <a:gd name="T87" fmla="*/ 1788 h 2356"/>
              <a:gd name="T88" fmla="*/ 10779 w 15377"/>
              <a:gd name="T89" fmla="*/ 70 h 2356"/>
              <a:gd name="T90" fmla="*/ 14594 w 15377"/>
              <a:gd name="T91" fmla="*/ 1356 h 2356"/>
              <a:gd name="T92" fmla="*/ 14820 w 15377"/>
              <a:gd name="T93" fmla="*/ 1672 h 2356"/>
              <a:gd name="T94" fmla="*/ 14589 w 15377"/>
              <a:gd name="T95" fmla="*/ 1918 h 2356"/>
              <a:gd name="T96" fmla="*/ 14360 w 15377"/>
              <a:gd name="T97" fmla="*/ 1672 h 2356"/>
              <a:gd name="T98" fmla="*/ 14371 w 15377"/>
              <a:gd name="T99" fmla="*/ 564 h 2356"/>
              <a:gd name="T100" fmla="*/ 14809 w 15377"/>
              <a:gd name="T101" fmla="*/ 564 h 2356"/>
              <a:gd name="T102" fmla="*/ 14814 w 15377"/>
              <a:gd name="T103" fmla="*/ 770 h 2356"/>
              <a:gd name="T104" fmla="*/ 15367 w 15377"/>
              <a:gd name="T105" fmla="*/ 697 h 2356"/>
              <a:gd name="T106" fmla="*/ 14594 w 15377"/>
              <a:gd name="T107" fmla="*/ 8 h 2356"/>
              <a:gd name="T108" fmla="*/ 13813 w 15377"/>
              <a:gd name="T109" fmla="*/ 697 h 2356"/>
              <a:gd name="T110" fmla="*/ 13821 w 15377"/>
              <a:gd name="T111" fmla="*/ 1763 h 2356"/>
              <a:gd name="T112" fmla="*/ 15367 w 15377"/>
              <a:gd name="T113" fmla="*/ 1763 h 2356"/>
              <a:gd name="T114" fmla="*/ 15376 w 15377"/>
              <a:gd name="T115" fmla="*/ 1035 h 2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377" h="2356">
                <a:moveTo>
                  <a:pt x="584" y="638"/>
                </a:moveTo>
                <a:cubicBezTo>
                  <a:pt x="573" y="592"/>
                  <a:pt x="576" y="547"/>
                  <a:pt x="581" y="522"/>
                </a:cubicBezTo>
                <a:cubicBezTo>
                  <a:pt x="595" y="451"/>
                  <a:pt x="643" y="375"/>
                  <a:pt x="782" y="375"/>
                </a:cubicBezTo>
                <a:cubicBezTo>
                  <a:pt x="911" y="375"/>
                  <a:pt x="985" y="454"/>
                  <a:pt x="985" y="576"/>
                </a:cubicBezTo>
                <a:lnTo>
                  <a:pt x="985" y="711"/>
                </a:lnTo>
                <a:lnTo>
                  <a:pt x="1532" y="711"/>
                </a:lnTo>
                <a:lnTo>
                  <a:pt x="1532" y="556"/>
                </a:lnTo>
                <a:cubicBezTo>
                  <a:pt x="1532" y="79"/>
                  <a:pt x="1100" y="3"/>
                  <a:pt x="790" y="3"/>
                </a:cubicBezTo>
                <a:cubicBezTo>
                  <a:pt x="403" y="0"/>
                  <a:pt x="85" y="130"/>
                  <a:pt x="25" y="488"/>
                </a:cubicBezTo>
                <a:cubicBezTo>
                  <a:pt x="8" y="587"/>
                  <a:pt x="6" y="674"/>
                  <a:pt x="31" y="784"/>
                </a:cubicBezTo>
                <a:cubicBezTo>
                  <a:pt x="127" y="1232"/>
                  <a:pt x="909" y="1362"/>
                  <a:pt x="1021" y="1647"/>
                </a:cubicBezTo>
                <a:cubicBezTo>
                  <a:pt x="1044" y="1700"/>
                  <a:pt x="1036" y="1768"/>
                  <a:pt x="1027" y="1811"/>
                </a:cubicBezTo>
                <a:cubicBezTo>
                  <a:pt x="1010" y="1884"/>
                  <a:pt x="959" y="1960"/>
                  <a:pt x="813" y="1960"/>
                </a:cubicBezTo>
                <a:cubicBezTo>
                  <a:pt x="674" y="1960"/>
                  <a:pt x="593" y="1881"/>
                  <a:pt x="593" y="1760"/>
                </a:cubicBezTo>
                <a:lnTo>
                  <a:pt x="593" y="1548"/>
                </a:lnTo>
                <a:lnTo>
                  <a:pt x="0" y="1548"/>
                </a:lnTo>
                <a:lnTo>
                  <a:pt x="0" y="1717"/>
                </a:lnTo>
                <a:cubicBezTo>
                  <a:pt x="0" y="2208"/>
                  <a:pt x="386" y="2355"/>
                  <a:pt x="799" y="2355"/>
                </a:cubicBezTo>
                <a:cubicBezTo>
                  <a:pt x="1196" y="2355"/>
                  <a:pt x="1521" y="2220"/>
                  <a:pt x="1575" y="1853"/>
                </a:cubicBezTo>
                <a:cubicBezTo>
                  <a:pt x="1600" y="1664"/>
                  <a:pt x="1580" y="1540"/>
                  <a:pt x="1572" y="1494"/>
                </a:cubicBezTo>
                <a:cubicBezTo>
                  <a:pt x="1481" y="1030"/>
                  <a:pt x="646" y="894"/>
                  <a:pt x="584" y="638"/>
                </a:cubicBezTo>
                <a:close/>
                <a:moveTo>
                  <a:pt x="7731" y="643"/>
                </a:moveTo>
                <a:cubicBezTo>
                  <a:pt x="7723" y="601"/>
                  <a:pt x="7726" y="553"/>
                  <a:pt x="7728" y="530"/>
                </a:cubicBezTo>
                <a:cubicBezTo>
                  <a:pt x="7745" y="460"/>
                  <a:pt x="7790" y="384"/>
                  <a:pt x="7929" y="384"/>
                </a:cubicBezTo>
                <a:cubicBezTo>
                  <a:pt x="8056" y="384"/>
                  <a:pt x="8129" y="463"/>
                  <a:pt x="8129" y="581"/>
                </a:cubicBezTo>
                <a:lnTo>
                  <a:pt x="8129" y="717"/>
                </a:lnTo>
                <a:lnTo>
                  <a:pt x="8671" y="717"/>
                </a:lnTo>
                <a:lnTo>
                  <a:pt x="8671" y="564"/>
                </a:lnTo>
                <a:cubicBezTo>
                  <a:pt x="8671" y="90"/>
                  <a:pt x="8248" y="17"/>
                  <a:pt x="7940" y="17"/>
                </a:cubicBezTo>
                <a:cubicBezTo>
                  <a:pt x="7554" y="17"/>
                  <a:pt x="7238" y="144"/>
                  <a:pt x="7179" y="499"/>
                </a:cubicBezTo>
                <a:cubicBezTo>
                  <a:pt x="7165" y="595"/>
                  <a:pt x="7159" y="683"/>
                  <a:pt x="7185" y="793"/>
                </a:cubicBezTo>
                <a:cubicBezTo>
                  <a:pt x="7278" y="1232"/>
                  <a:pt x="8050" y="1362"/>
                  <a:pt x="8163" y="1644"/>
                </a:cubicBezTo>
                <a:cubicBezTo>
                  <a:pt x="8183" y="1698"/>
                  <a:pt x="8177" y="1765"/>
                  <a:pt x="8166" y="1805"/>
                </a:cubicBezTo>
                <a:cubicBezTo>
                  <a:pt x="8149" y="1878"/>
                  <a:pt x="8101" y="1952"/>
                  <a:pt x="7954" y="1952"/>
                </a:cubicBezTo>
                <a:cubicBezTo>
                  <a:pt x="7819" y="1952"/>
                  <a:pt x="7734" y="1873"/>
                  <a:pt x="7734" y="1754"/>
                </a:cubicBezTo>
                <a:lnTo>
                  <a:pt x="7734" y="1542"/>
                </a:lnTo>
                <a:lnTo>
                  <a:pt x="7151" y="1542"/>
                </a:lnTo>
                <a:lnTo>
                  <a:pt x="7151" y="1709"/>
                </a:lnTo>
                <a:cubicBezTo>
                  <a:pt x="7151" y="2194"/>
                  <a:pt x="7532" y="2341"/>
                  <a:pt x="7940" y="2341"/>
                </a:cubicBezTo>
                <a:cubicBezTo>
                  <a:pt x="8332" y="2341"/>
                  <a:pt x="8657" y="2206"/>
                  <a:pt x="8708" y="1844"/>
                </a:cubicBezTo>
                <a:cubicBezTo>
                  <a:pt x="8733" y="1655"/>
                  <a:pt x="8713" y="1534"/>
                  <a:pt x="8705" y="1489"/>
                </a:cubicBezTo>
                <a:cubicBezTo>
                  <a:pt x="8617" y="1033"/>
                  <a:pt x="7793" y="897"/>
                  <a:pt x="7731" y="643"/>
                </a:cubicBezTo>
                <a:close/>
                <a:moveTo>
                  <a:pt x="12720" y="1839"/>
                </a:moveTo>
                <a:lnTo>
                  <a:pt x="12204" y="70"/>
                </a:lnTo>
                <a:lnTo>
                  <a:pt x="11388" y="70"/>
                </a:lnTo>
                <a:lnTo>
                  <a:pt x="11388" y="2245"/>
                </a:lnTo>
                <a:lnTo>
                  <a:pt x="11927" y="2245"/>
                </a:lnTo>
                <a:lnTo>
                  <a:pt x="11896" y="420"/>
                </a:lnTo>
                <a:lnTo>
                  <a:pt x="12452" y="2245"/>
                </a:lnTo>
                <a:lnTo>
                  <a:pt x="13234" y="2245"/>
                </a:lnTo>
                <a:lnTo>
                  <a:pt x="13234" y="70"/>
                </a:lnTo>
                <a:lnTo>
                  <a:pt x="12692" y="70"/>
                </a:lnTo>
                <a:lnTo>
                  <a:pt x="12720" y="1839"/>
                </a:lnTo>
                <a:close/>
                <a:moveTo>
                  <a:pt x="1947" y="2268"/>
                </a:moveTo>
                <a:lnTo>
                  <a:pt x="2540" y="2268"/>
                </a:lnTo>
                <a:lnTo>
                  <a:pt x="2847" y="234"/>
                </a:lnTo>
                <a:lnTo>
                  <a:pt x="3146" y="2268"/>
                </a:lnTo>
                <a:lnTo>
                  <a:pt x="3736" y="2268"/>
                </a:lnTo>
                <a:lnTo>
                  <a:pt x="3330" y="70"/>
                </a:lnTo>
                <a:lnTo>
                  <a:pt x="2353" y="70"/>
                </a:lnTo>
                <a:lnTo>
                  <a:pt x="1947" y="2268"/>
                </a:lnTo>
                <a:close/>
                <a:moveTo>
                  <a:pt x="5396" y="1788"/>
                </a:moveTo>
                <a:lnTo>
                  <a:pt x="5119" y="70"/>
                </a:lnTo>
                <a:lnTo>
                  <a:pt x="4222" y="70"/>
                </a:lnTo>
                <a:lnTo>
                  <a:pt x="4174" y="2268"/>
                </a:lnTo>
                <a:lnTo>
                  <a:pt x="4724" y="2268"/>
                </a:lnTo>
                <a:lnTo>
                  <a:pt x="4738" y="234"/>
                </a:lnTo>
                <a:lnTo>
                  <a:pt x="5116" y="2268"/>
                </a:lnTo>
                <a:lnTo>
                  <a:pt x="5672" y="2268"/>
                </a:lnTo>
                <a:lnTo>
                  <a:pt x="6053" y="234"/>
                </a:lnTo>
                <a:lnTo>
                  <a:pt x="6067" y="2268"/>
                </a:lnTo>
                <a:lnTo>
                  <a:pt x="6617" y="2268"/>
                </a:lnTo>
                <a:lnTo>
                  <a:pt x="6569" y="70"/>
                </a:lnTo>
                <a:lnTo>
                  <a:pt x="5672" y="70"/>
                </a:lnTo>
                <a:lnTo>
                  <a:pt x="5396" y="1788"/>
                </a:lnTo>
                <a:close/>
                <a:moveTo>
                  <a:pt x="10779" y="70"/>
                </a:moveTo>
                <a:lnTo>
                  <a:pt x="10223" y="70"/>
                </a:lnTo>
                <a:lnTo>
                  <a:pt x="10223" y="1695"/>
                </a:lnTo>
                <a:cubicBezTo>
                  <a:pt x="10223" y="1723"/>
                  <a:pt x="10223" y="1754"/>
                  <a:pt x="10217" y="1779"/>
                </a:cubicBezTo>
                <a:cubicBezTo>
                  <a:pt x="10206" y="1833"/>
                  <a:pt x="10161" y="1940"/>
                  <a:pt x="10006" y="1940"/>
                </a:cubicBezTo>
                <a:cubicBezTo>
                  <a:pt x="9853" y="1940"/>
                  <a:pt x="9808" y="1836"/>
                  <a:pt x="9797" y="1779"/>
                </a:cubicBezTo>
                <a:cubicBezTo>
                  <a:pt x="9791" y="1757"/>
                  <a:pt x="9791" y="1723"/>
                  <a:pt x="9791" y="1695"/>
                </a:cubicBezTo>
                <a:lnTo>
                  <a:pt x="9791" y="70"/>
                </a:lnTo>
                <a:lnTo>
                  <a:pt x="9235" y="70"/>
                </a:lnTo>
                <a:lnTo>
                  <a:pt x="9235" y="1644"/>
                </a:lnTo>
                <a:cubicBezTo>
                  <a:pt x="9235" y="1684"/>
                  <a:pt x="9238" y="1768"/>
                  <a:pt x="9241" y="1788"/>
                </a:cubicBezTo>
                <a:cubicBezTo>
                  <a:pt x="9280" y="2197"/>
                  <a:pt x="9603" y="2333"/>
                  <a:pt x="10006" y="2333"/>
                </a:cubicBezTo>
                <a:cubicBezTo>
                  <a:pt x="10410" y="2333"/>
                  <a:pt x="10734" y="2200"/>
                  <a:pt x="10773" y="1788"/>
                </a:cubicBezTo>
                <a:cubicBezTo>
                  <a:pt x="10776" y="1765"/>
                  <a:pt x="10782" y="1684"/>
                  <a:pt x="10779" y="1644"/>
                </a:cubicBezTo>
                <a:lnTo>
                  <a:pt x="10779" y="70"/>
                </a:lnTo>
                <a:close/>
                <a:moveTo>
                  <a:pt x="14594" y="1035"/>
                </a:moveTo>
                <a:lnTo>
                  <a:pt x="14594" y="1356"/>
                </a:lnTo>
                <a:lnTo>
                  <a:pt x="14820" y="1356"/>
                </a:lnTo>
                <a:lnTo>
                  <a:pt x="14820" y="1672"/>
                </a:lnTo>
                <a:cubicBezTo>
                  <a:pt x="14820" y="1700"/>
                  <a:pt x="14820" y="1732"/>
                  <a:pt x="14814" y="1757"/>
                </a:cubicBezTo>
                <a:cubicBezTo>
                  <a:pt x="14806" y="1816"/>
                  <a:pt x="14749" y="1918"/>
                  <a:pt x="14589" y="1918"/>
                </a:cubicBezTo>
                <a:cubicBezTo>
                  <a:pt x="14431" y="1918"/>
                  <a:pt x="14374" y="1816"/>
                  <a:pt x="14366" y="1757"/>
                </a:cubicBezTo>
                <a:cubicBezTo>
                  <a:pt x="14363" y="1732"/>
                  <a:pt x="14360" y="1700"/>
                  <a:pt x="14360" y="1672"/>
                </a:cubicBezTo>
                <a:lnTo>
                  <a:pt x="14360" y="669"/>
                </a:lnTo>
                <a:cubicBezTo>
                  <a:pt x="14360" y="632"/>
                  <a:pt x="14363" y="595"/>
                  <a:pt x="14371" y="564"/>
                </a:cubicBezTo>
                <a:cubicBezTo>
                  <a:pt x="14383" y="511"/>
                  <a:pt x="14431" y="406"/>
                  <a:pt x="14589" y="406"/>
                </a:cubicBezTo>
                <a:cubicBezTo>
                  <a:pt x="14758" y="406"/>
                  <a:pt x="14797" y="516"/>
                  <a:pt x="14809" y="564"/>
                </a:cubicBezTo>
                <a:cubicBezTo>
                  <a:pt x="14814" y="595"/>
                  <a:pt x="14814" y="649"/>
                  <a:pt x="14814" y="649"/>
                </a:cubicBezTo>
                <a:lnTo>
                  <a:pt x="14814" y="770"/>
                </a:lnTo>
                <a:lnTo>
                  <a:pt x="15367" y="770"/>
                </a:lnTo>
                <a:lnTo>
                  <a:pt x="15367" y="697"/>
                </a:lnTo>
                <a:cubicBezTo>
                  <a:pt x="15367" y="697"/>
                  <a:pt x="15370" y="621"/>
                  <a:pt x="15365" y="550"/>
                </a:cubicBezTo>
                <a:cubicBezTo>
                  <a:pt x="15322" y="138"/>
                  <a:pt x="14984" y="8"/>
                  <a:pt x="14594" y="8"/>
                </a:cubicBezTo>
                <a:cubicBezTo>
                  <a:pt x="14205" y="8"/>
                  <a:pt x="13872" y="141"/>
                  <a:pt x="13824" y="550"/>
                </a:cubicBezTo>
                <a:cubicBezTo>
                  <a:pt x="13818" y="587"/>
                  <a:pt x="13813" y="655"/>
                  <a:pt x="13813" y="697"/>
                </a:cubicBezTo>
                <a:lnTo>
                  <a:pt x="13813" y="1619"/>
                </a:lnTo>
                <a:cubicBezTo>
                  <a:pt x="13813" y="1658"/>
                  <a:pt x="13813" y="1689"/>
                  <a:pt x="13821" y="1763"/>
                </a:cubicBezTo>
                <a:cubicBezTo>
                  <a:pt x="13858" y="2163"/>
                  <a:pt x="14205" y="2304"/>
                  <a:pt x="14594" y="2304"/>
                </a:cubicBezTo>
                <a:cubicBezTo>
                  <a:pt x="14987" y="2304"/>
                  <a:pt x="15331" y="2163"/>
                  <a:pt x="15367" y="1763"/>
                </a:cubicBezTo>
                <a:cubicBezTo>
                  <a:pt x="15373" y="1689"/>
                  <a:pt x="15376" y="1658"/>
                  <a:pt x="15376" y="1619"/>
                </a:cubicBezTo>
                <a:lnTo>
                  <a:pt x="15376" y="1035"/>
                </a:lnTo>
                <a:lnTo>
                  <a:pt x="14594" y="10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09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4EFAB90-FC42-DE44-BCED-2AD0BABCF3F7}"/>
              </a:ext>
            </a:extLst>
          </p:cNvPr>
          <p:cNvSpPr/>
          <p:nvPr userDrawn="1"/>
        </p:nvSpPr>
        <p:spPr>
          <a:xfrm>
            <a:off x="270064" y="6449348"/>
            <a:ext cx="30970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SamsungOne-400" panose="020B0503030303020204" pitchFamily="34" charset="0"/>
                <a:cs typeface="Samsung Sharp Sans Bold" pitchFamily="2" charset="0"/>
              </a:rPr>
              <a:pPr marL="0" marR="0" lvl="0" indent="0" algn="l" defTabSz="5543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1EE3246A-B986-3849-9A8A-548AF614C4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4488" y="2046759"/>
            <a:ext cx="6303447" cy="2782161"/>
          </a:xfrm>
          <a:prstGeom prst="rect">
            <a:avLst/>
          </a:prstGeom>
        </p:spPr>
        <p:txBody>
          <a:bodyPr lIns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kumimoji="1" sz="8800" b="1" i="0" dirty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noProof="0"/>
              <a:t>Insert a big note</a:t>
            </a:r>
          </a:p>
        </p:txBody>
      </p:sp>
    </p:spTree>
    <p:extLst>
      <p:ext uri="{BB962C8B-B14F-4D97-AF65-F5344CB8AC3E}">
        <p14:creationId xmlns:p14="http://schemas.microsoft.com/office/powerpoint/2010/main" val="639343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310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6235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7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3" y="140985"/>
            <a:ext cx="1055787" cy="28108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42903" y="1092205"/>
            <a:ext cx="11036300" cy="5283200"/>
          </a:xfrm>
          <a:prstGeom prst="rect">
            <a:avLst/>
          </a:prstGeom>
        </p:spPr>
        <p:txBody>
          <a:bodyPr/>
          <a:lstStyle>
            <a:lvl1pPr marL="228594" indent="-228594">
              <a:spcBef>
                <a:spcPts val="1024"/>
              </a:spcBef>
              <a:buFont typeface="Arial" panose="020B0604020202020204" pitchFamily="34" charset="0"/>
              <a:buChar char="•"/>
              <a:defRPr sz="2400"/>
            </a:lvl1pPr>
            <a:lvl2pPr marL="505601" indent="-228594">
              <a:spcBef>
                <a:spcPts val="1024"/>
              </a:spcBef>
              <a:buFont typeface="Century Gothic" panose="020B0502020202020204" pitchFamily="34" charset="0"/>
              <a:buChar char="–"/>
              <a:defRPr sz="2133"/>
            </a:lvl2pPr>
            <a:lvl3pPr marL="782606" indent="-228594">
              <a:spcBef>
                <a:spcPts val="1024"/>
              </a:spcBef>
              <a:buFont typeface="Courier New" panose="02070309020205020404" pitchFamily="49" charset="0"/>
              <a:buChar char="o"/>
              <a:defRPr sz="1867"/>
            </a:lvl3pPr>
            <a:lvl4pPr marL="1059612" indent="-228594">
              <a:spcBef>
                <a:spcPts val="1024"/>
              </a:spcBef>
              <a:buFont typeface="Arial" panose="020B0604020202020204" pitchFamily="34" charset="0"/>
              <a:buChar char="•"/>
              <a:defRPr sz="1600"/>
            </a:lvl4pPr>
            <a:lvl5pPr marL="1336616" indent="-228594">
              <a:spcBef>
                <a:spcPts val="1024"/>
              </a:spcBef>
              <a:buFont typeface="Arial" panose="020B0604020202020204" pitchFamily="34" charset="0"/>
              <a:buChar char="•"/>
              <a:defRPr sz="1333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442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36B2-5AD8-480C-8AD2-D93F82E64743}" type="datetime1">
              <a:rPr lang="en-US" smtClean="0"/>
              <a:t>7/31/2026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ED098-752A-41AA-8E49-92F26D002647}" type="slidenum">
              <a:t>‹#›</a:t>
            </a:fld>
            <a:endParaRPr/>
          </a:p>
        </p:txBody>
      </p:sp>
      <p:sp>
        <p:nvSpPr>
          <p:cNvPr id="6" name="Title" descr="e6744c99-2777-4397-bc39-839d593a7232 Title"/>
          <p:cNvSpPr>
            <a:spLocks noGrp="1"/>
          </p:cNvSpPr>
          <p:nvPr>
            <p:ph type="title"/>
          </p:nvPr>
        </p:nvSpPr>
        <p:spPr>
          <a:xfrm>
            <a:off x="410482" y="163273"/>
            <a:ext cx="11370339" cy="816365"/>
          </a:xfrm>
          <a:prstGeom prst="rect">
            <a:avLst/>
          </a:prstGeom>
          <a:noFill/>
        </p:spPr>
        <p:txBody>
          <a:bodyPr lIns="0" tIns="15240" rIns="0" bIns="0" anchor="ctr">
            <a:noAutofit/>
          </a:bodyPr>
          <a:lstStyle>
            <a:lvl1pPr marL="0" indent="0" algn="ctr">
              <a:lnSpc>
                <a:spcPct val="114583"/>
              </a:lnSpc>
              <a:buNone/>
              <a:defRPr sz="2398" b="0" i="0" u="none" strike="noStrike" dirty="0">
                <a:solidFill>
                  <a:srgbClr val="000000"/>
                </a:solidFill>
                <a:latin typeface="Open Sans"/>
              </a:defRPr>
            </a:lvl1pPr>
          </a:lstStyle>
          <a:p>
            <a:pPr lvl="0"/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85077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61188" y="35691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200" b="1" i="0">
                <a:latin typeface="Century Gothic" panose="020B0502020202020204" pitchFamily="34" charset="0"/>
                <a:ea typeface="Samsung Sharp Sans Bold" pitchFamily="2" charset="0"/>
                <a:cs typeface="Samsung Sharp Sans Bold" pitchFamily="2" charset="0"/>
              </a:defRPr>
            </a:lvl1pPr>
          </a:lstStyle>
          <a:p>
            <a:pPr lvl="0"/>
            <a:r>
              <a:rPr lang="en-US" noProof="0"/>
              <a:t>Headline goes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3A7BD-9FB7-214C-B12E-24467D43AF35}"/>
              </a:ext>
            </a:extLst>
          </p:cNvPr>
          <p:cNvSpPr txBox="1"/>
          <p:nvPr userDrawn="1"/>
        </p:nvSpPr>
        <p:spPr>
          <a:xfrm>
            <a:off x="4893516" y="6553725"/>
            <a:ext cx="3449053" cy="184484"/>
          </a:xfrm>
          <a:prstGeom prst="rect">
            <a:avLst/>
          </a:prstGeom>
          <a:noFill/>
        </p:spPr>
        <p:txBody>
          <a:bodyPr wrap="none" rtlCol="0" anchor="t" anchorCtr="0">
            <a:noAutofit/>
          </a:bodyPr>
          <a:lstStyle/>
          <a:p>
            <a:pPr algn="ctr"/>
            <a:r>
              <a:rPr lang="en-US" sz="800" i="1" dirty="0">
                <a:latin typeface="+mn-lt"/>
              </a:rPr>
              <a:t>Brand Pillars Tracking Study, June 2025</a:t>
            </a:r>
          </a:p>
        </p:txBody>
      </p:sp>
    </p:spTree>
    <p:extLst>
      <p:ext uri="{BB962C8B-B14F-4D97-AF65-F5344CB8AC3E}">
        <p14:creationId xmlns:p14="http://schemas.microsoft.com/office/powerpoint/2010/main" val="40787318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imple Slide">
  <p:cSld name="3_Simp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body" idx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98" b="1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19" name="Google Shape;1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87382" y="140979"/>
            <a:ext cx="1055787" cy="28108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729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m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6" name="Zástupný nadpis 2"/>
          <p:cNvSpPr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1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115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Group 2" hidden="1">
            <a:extLst>
              <a:ext uri="{FF2B5EF4-FFF2-40B4-BE49-F238E27FC236}">
                <a16:creationId xmlns:a16="http://schemas.microsoft.com/office/drawing/2014/main" id="{0AD73010-2DF8-41D2-9104-AA9AF3152121}"/>
              </a:ext>
            </a:extLst>
          </p:cNvPr>
          <p:cNvGrpSpPr/>
          <p:nvPr userDrawn="1"/>
        </p:nvGrpSpPr>
        <p:grpSpPr>
          <a:xfrm>
            <a:off x="310982" y="6077426"/>
            <a:ext cx="2550767" cy="580344"/>
            <a:chOff x="1120260" y="6050579"/>
            <a:chExt cx="2550767" cy="580344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CC419AA9-EC1F-40D0-BC33-7048B355F235}"/>
                </a:ext>
              </a:extLst>
            </p:cNvPr>
            <p:cNvSpPr txBox="1">
              <a:spLocks/>
            </p:cNvSpPr>
            <p:nvPr/>
          </p:nvSpPr>
          <p:spPr>
            <a:xfrm>
              <a:off x="1714258" y="6056249"/>
              <a:ext cx="1956769" cy="574674"/>
            </a:xfrm>
            <a:prstGeom prst="rect">
              <a:avLst/>
            </a:prstGeom>
          </p:spPr>
          <p:txBody>
            <a:bodyPr lIns="0" tIns="0" rIns="0" bIns="0"/>
            <a:lstStyle>
              <a:lvl1pPr marL="0" eaLnBrk="1" hangingPunct="1">
                <a:lnSpc>
                  <a:spcPct val="100000"/>
                </a:lnSpc>
                <a:defRPr sz="6002" b="1" i="0">
                  <a:solidFill>
                    <a:schemeClr val="bg1"/>
                  </a:solidFill>
                  <a:latin typeface="+mn-lt"/>
                  <a:ea typeface="Samsung Sharp Sans Bold" charset="0"/>
                  <a:cs typeface="Samsung Sharp Sans Bold" charset="0"/>
                </a:defRPr>
              </a:lvl1pPr>
              <a:lvl2pPr marL="277089" eaLnBrk="1" hangingPunct="1">
                <a:defRPr sz="1332">
                  <a:latin typeface="+mn-lt"/>
                  <a:ea typeface="+mn-ea"/>
                  <a:cs typeface="+mn-cs"/>
                </a:defRPr>
              </a:lvl2pPr>
              <a:lvl3pPr marL="554177" eaLnBrk="1" hangingPunct="1">
                <a:defRPr sz="1332">
                  <a:latin typeface="+mn-lt"/>
                  <a:ea typeface="+mn-ea"/>
                  <a:cs typeface="+mn-cs"/>
                </a:defRPr>
              </a:lvl3pPr>
              <a:lvl4pPr marL="831266" eaLnBrk="1" hangingPunct="1">
                <a:defRPr sz="1332">
                  <a:latin typeface="+mn-lt"/>
                  <a:ea typeface="+mn-ea"/>
                  <a:cs typeface="+mn-cs"/>
                </a:defRPr>
              </a:lvl4pPr>
              <a:lvl5pPr marL="1108354" eaLnBrk="1" hangingPunct="1">
                <a:defRPr sz="1332">
                  <a:latin typeface="+mn-lt"/>
                  <a:ea typeface="+mn-ea"/>
                  <a:cs typeface="+mn-cs"/>
                </a:defRPr>
              </a:lvl5pPr>
              <a:lvl6pPr marL="1385444" eaLnBrk="1" hangingPunct="1">
                <a:defRPr>
                  <a:latin typeface="+mn-lt"/>
                  <a:ea typeface="+mn-ea"/>
                  <a:cs typeface="+mn-cs"/>
                </a:defRPr>
              </a:lvl6pPr>
              <a:lvl7pPr marL="1662531" eaLnBrk="1" hangingPunct="1">
                <a:defRPr>
                  <a:latin typeface="+mn-lt"/>
                  <a:ea typeface="+mn-ea"/>
                  <a:cs typeface="+mn-cs"/>
                </a:defRPr>
              </a:lvl7pPr>
              <a:lvl8pPr marL="1939621" eaLnBrk="1" hangingPunct="1">
                <a:defRPr>
                  <a:latin typeface="+mn-lt"/>
                  <a:ea typeface="+mn-ea"/>
                  <a:cs typeface="+mn-cs"/>
                </a:defRPr>
              </a:lvl8pPr>
              <a:lvl9pPr marL="2216708" eaLnBrk="1" hangingPunct="1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Samsung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Solve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for Tomorrow</a:t>
              </a:r>
            </a:p>
          </p:txBody>
        </p:sp>
        <p:pic>
          <p:nvPicPr>
            <p:cNvPr id="5" name="Picture 4" descr="A black background with blue text&#10;&#10;AI-generated content may be incorrect.">
              <a:extLst>
                <a:ext uri="{FF2B5EF4-FFF2-40B4-BE49-F238E27FC236}">
                  <a16:creationId xmlns:a16="http://schemas.microsoft.com/office/drawing/2014/main" id="{B68FD224-9D1F-4841-AD11-566368FE8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11"/>
            <a:stretch>
              <a:fillRect/>
            </a:stretch>
          </p:blipFill>
          <p:spPr>
            <a:xfrm>
              <a:off x="1120260" y="6050579"/>
              <a:ext cx="503772" cy="56196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C797DCD-9B65-447F-B8D2-B08BD1C17C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6" y="6034689"/>
            <a:ext cx="1965189" cy="759086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5C09F606-91D5-4673-A3FF-869A56FDD61F}"/>
              </a:ext>
            </a:extLst>
          </p:cNvPr>
          <p:cNvSpPr/>
          <p:nvPr userDrawn="1"/>
        </p:nvSpPr>
        <p:spPr>
          <a:xfrm>
            <a:off x="9662348" y="4070724"/>
            <a:ext cx="2115227" cy="198376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Obdélník 35">
            <a:extLst>
              <a:ext uri="{FF2B5EF4-FFF2-40B4-BE49-F238E27FC236}">
                <a16:creationId xmlns:a16="http://schemas.microsoft.com/office/drawing/2014/main" id="{8E12E158-EAD9-4E4A-9E48-2065968F8E60}"/>
              </a:ext>
            </a:extLst>
          </p:cNvPr>
          <p:cNvSpPr/>
          <p:nvPr userDrawn="1"/>
        </p:nvSpPr>
        <p:spPr>
          <a:xfrm>
            <a:off x="399905" y="157882"/>
            <a:ext cx="2115227" cy="198376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70F06B-6E1C-4879-B46F-37889F1A9CCF}"/>
              </a:ext>
            </a:extLst>
          </p:cNvPr>
          <p:cNvSpPr/>
          <p:nvPr userDrawn="1"/>
        </p:nvSpPr>
        <p:spPr>
          <a:xfrm>
            <a:off x="675462" y="432202"/>
            <a:ext cx="10841076" cy="5360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800" dirty="0">
              <a:solidFill>
                <a:schemeClr val="dk1"/>
              </a:solidFill>
              <a:latin typeface="Samsung SS Body Regular"/>
              <a:ea typeface="Poppins"/>
              <a:cs typeface="Poppins"/>
              <a:sym typeface="Poppins"/>
            </a:endParaRPr>
          </a:p>
        </p:txBody>
      </p:sp>
      <p:sp>
        <p:nvSpPr>
          <p:cNvPr id="12" name="Tětiva 62">
            <a:extLst>
              <a:ext uri="{FF2B5EF4-FFF2-40B4-BE49-F238E27FC236}">
                <a16:creationId xmlns:a16="http://schemas.microsoft.com/office/drawing/2014/main" id="{9D49ED7B-4363-444D-89E3-6E7B101AB53A}"/>
              </a:ext>
            </a:extLst>
          </p:cNvPr>
          <p:cNvSpPr/>
          <p:nvPr userDrawn="1"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13" name="Google Shape;259;p86" title="3.png.png">
            <a:extLst>
              <a:ext uri="{FF2B5EF4-FFF2-40B4-BE49-F238E27FC236}">
                <a16:creationId xmlns:a16="http://schemas.microsoft.com/office/drawing/2014/main" id="{EF66819E-32BA-41CB-AAAC-370C2BABE62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76795" y="6165194"/>
            <a:ext cx="2013906" cy="521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36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V="1">
            <a:off x="1" y="3510644"/>
            <a:ext cx="12192000" cy="3347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solidFill>
                <a:schemeClr val="bg1">
                  <a:lumMod val="95000"/>
                </a:schemeClr>
              </a:solidFill>
              <a:latin typeface="Samsung Sharp Sans Medium" charset="0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342901" y="3765177"/>
            <a:ext cx="11502264" cy="2438401"/>
            <a:chOff x="342900" y="3765176"/>
            <a:chExt cx="10056158" cy="2438400"/>
          </a:xfrm>
          <a:solidFill>
            <a:schemeClr val="bg1"/>
          </a:solidFill>
        </p:grpSpPr>
        <p:sp>
          <p:nvSpPr>
            <p:cNvPr id="2" name="Obdélník 1"/>
            <p:cNvSpPr/>
            <p:nvPr/>
          </p:nvSpPr>
          <p:spPr>
            <a:xfrm>
              <a:off x="342900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3776382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7209864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</p:grpSp>
      <p:sp>
        <p:nvSpPr>
          <p:cNvPr id="1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1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2728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7652" y="6375359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39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3509965"/>
            <a:ext cx="12192000" cy="33480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49946" y="6539601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1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96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sz="quarter" idx="14" hasCustomPrompt="1"/>
          </p:nvPr>
        </p:nvSpPr>
        <p:spPr>
          <a:xfrm>
            <a:off x="6436784" y="1609294"/>
            <a:ext cx="5327649" cy="4017946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  <a:lvl2pPr marL="657851" indent="-380762">
              <a:buFont typeface="Arial" charset="0"/>
              <a:buChar char="•"/>
              <a:defRPr sz="1901"/>
            </a:lvl2pPr>
            <a:lvl3pPr marL="782635" indent="-228458">
              <a:buFont typeface="Arial" charset="0"/>
              <a:buChar char="•"/>
              <a:defRPr sz="1599"/>
            </a:lvl3pPr>
            <a:lvl4pPr marL="1059724" indent="-228458">
              <a:buFont typeface="Arial" charset="0"/>
              <a:buChar char="•"/>
              <a:defRPr sz="1500" baseline="0"/>
            </a:lvl4pPr>
            <a:lvl5pPr marL="1336812" indent="-228458">
              <a:buFont typeface="Arial" charset="0"/>
              <a:buChar char="•"/>
              <a:defRPr sz="1300"/>
            </a:lvl5pPr>
          </a:lstStyle>
          <a:p>
            <a:pPr lvl="0"/>
            <a:r>
              <a:rPr lang="en-US" noProof="0" dirty="0"/>
              <a:t>Click to edit master text style.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3951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/>
          <p:cNvSpPr/>
          <p:nvPr/>
        </p:nvSpPr>
        <p:spPr>
          <a:xfrm>
            <a:off x="1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662">
              <a:solidFill>
                <a:srgbClr val="000000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3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84747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 userDrawn="1"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650635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3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2DC30FD6-FC15-1C44-A46C-8992B1D5C1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674950017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" name="think-cell Slide" r:id="rId34" imgW="7772400" imgH="10058400" progId="TCLayout.ActiveDocument.1">
                  <p:embed/>
                </p:oleObj>
              </mc:Choice>
              <mc:Fallback>
                <p:oleObj name="think-cell Slide" r:id="rId3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2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9564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89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703" r:id="rId30"/>
  </p:sldLayoutIdLst>
  <p:hf hdr="0" ftr="0" dt="0"/>
  <p:txStyles>
    <p:titleStyle>
      <a:lvl1pPr eaLnBrk="1" hangingPunct="1">
        <a:defRPr sz="1332" baseline="0">
          <a:latin typeface="+mj-lt"/>
          <a:ea typeface="+mj-ea"/>
          <a:cs typeface="+mj-cs"/>
        </a:defRPr>
      </a:lvl1pPr>
    </p:titleStyle>
    <p:bodyStyle>
      <a:lvl1pPr marL="0" eaLnBrk="1" hangingPunct="1">
        <a:defRPr sz="1332">
          <a:latin typeface="+mn-lt"/>
          <a:ea typeface="+mn-ea"/>
          <a:cs typeface="+mn-cs"/>
        </a:defRPr>
      </a:lvl1pPr>
      <a:lvl2pPr marL="277089" eaLnBrk="1" hangingPunct="1">
        <a:defRPr sz="1332">
          <a:latin typeface="+mn-lt"/>
          <a:ea typeface="+mn-ea"/>
          <a:cs typeface="+mn-cs"/>
        </a:defRPr>
      </a:lvl2pPr>
      <a:lvl3pPr marL="554177" eaLnBrk="1" hangingPunct="1">
        <a:defRPr sz="1332">
          <a:latin typeface="+mn-lt"/>
          <a:ea typeface="+mn-ea"/>
          <a:cs typeface="+mn-cs"/>
        </a:defRPr>
      </a:lvl3pPr>
      <a:lvl4pPr marL="831266" eaLnBrk="1" hangingPunct="1">
        <a:defRPr sz="1332">
          <a:latin typeface="+mn-lt"/>
          <a:ea typeface="+mn-ea"/>
          <a:cs typeface="+mn-cs"/>
        </a:defRPr>
      </a:lvl4pPr>
      <a:lvl5pPr marL="1108354" eaLnBrk="1" hangingPunct="1">
        <a:defRPr sz="1332"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089" eaLnBrk="1" hangingPunct="1">
        <a:defRPr>
          <a:latin typeface="+mn-lt"/>
          <a:ea typeface="+mn-ea"/>
          <a:cs typeface="+mn-cs"/>
        </a:defRPr>
      </a:lvl2pPr>
      <a:lvl3pPr marL="554177" eaLnBrk="1" hangingPunct="1">
        <a:defRPr>
          <a:latin typeface="+mn-lt"/>
          <a:ea typeface="+mn-ea"/>
          <a:cs typeface="+mn-cs"/>
        </a:defRPr>
      </a:lvl3pPr>
      <a:lvl4pPr marL="831266" eaLnBrk="1" hangingPunct="1">
        <a:defRPr>
          <a:latin typeface="+mn-lt"/>
          <a:ea typeface="+mn-ea"/>
          <a:cs typeface="+mn-cs"/>
        </a:defRPr>
      </a:lvl4pPr>
      <a:lvl5pPr marL="1108354" eaLnBrk="1" hangingPunct="1">
        <a:defRPr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74">
          <p15:clr>
            <a:srgbClr val="F26B43"/>
          </p15:clr>
        </p15:guide>
        <p15:guide id="2" pos="3840">
          <p15:clr>
            <a:srgbClr val="F26B43"/>
          </p15:clr>
        </p15:guide>
        <p15:guide id="3" pos="216">
          <p15:clr>
            <a:srgbClr val="F26B43"/>
          </p15:clr>
        </p15:guide>
        <p15:guide id="4" pos="7463">
          <p15:clr>
            <a:srgbClr val="F26B43"/>
          </p15:clr>
        </p15:guide>
        <p15:guide id="5" orient="horz" pos="216">
          <p15:clr>
            <a:srgbClr val="F26B43"/>
          </p15:clr>
        </p15:guide>
        <p15:guide id="6" orient="horz" pos="4104">
          <p15:clr>
            <a:srgbClr val="F26B43"/>
          </p15:clr>
        </p15:guide>
        <p15:guide id="7" pos="5390">
          <p15:clr>
            <a:srgbClr val="F26B43"/>
          </p15:clr>
        </p15:guide>
        <p15:guide id="8" pos="6423">
          <p15:clr>
            <a:srgbClr val="F26B43"/>
          </p15:clr>
        </p15:guide>
        <p15:guide id="9" pos="4357">
          <p15:clr>
            <a:srgbClr val="F26B43"/>
          </p15:clr>
        </p15:guide>
        <p15:guide id="10" pos="3323">
          <p15:clr>
            <a:srgbClr val="F26B43"/>
          </p15:clr>
        </p15:guide>
        <p15:guide id="11" pos="2290">
          <p15:clr>
            <a:srgbClr val="F26B43"/>
          </p15:clr>
        </p15:guide>
        <p15:guide id="12" pos="1250">
          <p15:clr>
            <a:srgbClr val="F26B43"/>
          </p15:clr>
        </p15:guide>
        <p15:guide id="13" orient="horz" pos="1325">
          <p15:clr>
            <a:srgbClr val="F26B43"/>
          </p15:clr>
        </p15:guide>
        <p15:guide id="14" orient="horz" pos="1882">
          <p15:clr>
            <a:srgbClr val="F26B43"/>
          </p15:clr>
        </p15:guide>
        <p15:guide id="15" orient="horz" pos="2434">
          <p15:clr>
            <a:srgbClr val="F26B43"/>
          </p15:clr>
        </p15:guide>
        <p15:guide id="17" orient="horz" pos="2992">
          <p15:clr>
            <a:srgbClr val="F26B43"/>
          </p15:clr>
        </p15:guide>
        <p15:guide id="18" orient="horz" pos="3546">
          <p15:clr>
            <a:srgbClr val="F26B43"/>
          </p15:clr>
        </p15:guide>
        <p15:guide id="19" orient="horz" pos="105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8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4.sv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4.svg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4.svg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8.png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hyperlink" Target="http://www.youtube.com/watch?v=OInzPm3p3ZQ" TargetMode="Externa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4.svg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30.xml"/><Relationship Id="rId7" Type="http://schemas.openxmlformats.org/officeDocument/2006/relationships/hyperlink" Target="http://www.youtube.com/watch?v=ESCo1u04DLs" TargetMode="External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hyperlink" Target="http://datawrapper.de/" TargetMode="Externa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0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3AB85-AF8A-FD3A-07B5-C4D7BF3DD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89B49D-34EF-4E7E-9BD3-E4AE68581B17}"/>
              </a:ext>
            </a:extLst>
          </p:cNvPr>
          <p:cNvSpPr txBox="1"/>
          <p:nvPr/>
        </p:nvSpPr>
        <p:spPr>
          <a:xfrm>
            <a:off x="958874" y="5193144"/>
            <a:ext cx="8807864" cy="521683"/>
          </a:xfrm>
          <a:prstGeom prst="rect">
            <a:avLst/>
          </a:prstGeom>
          <a:noFill/>
          <a:effectLst>
            <a:outerShdw blurRad="63500" dir="8100000" algn="tr" rotWithShape="0">
              <a:prstClr val="black">
                <a:alpha val="20000"/>
              </a:prstClr>
            </a:outerShdw>
          </a:effectLst>
        </p:spPr>
        <p:txBody>
          <a:bodyPr wrap="square" rtlCol="0" anchor="t" anchorCtr="0">
            <a:noAutofit/>
          </a:bodyPr>
          <a:lstStyle/>
          <a:p>
            <a:pPr algn="l"/>
            <a:r>
              <a:rPr lang="en-US" sz="32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Lesson 5.1: </a:t>
            </a:r>
          </a:p>
          <a:p>
            <a:pPr algn="l"/>
            <a:r>
              <a:rPr lang="en-US" sz="20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Data Visualization, Part 1</a:t>
            </a:r>
            <a:endParaRPr lang="en-US" sz="2000" dirty="0">
              <a:latin typeface="Samsung SS Head Bold" pitchFamily="2" charset="0"/>
              <a:cs typeface="Samsung SS Head Bold" pitchFamily="2" charset="0"/>
            </a:endParaRPr>
          </a:p>
        </p:txBody>
      </p:sp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23AC0729-F354-CB98-070C-5CFE5115CC2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1648601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82FD67-33F7-BF59-65C5-E8C563F5CF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ětiva 14">
            <a:extLst>
              <a:ext uri="{FF2B5EF4-FFF2-40B4-BE49-F238E27FC236}">
                <a16:creationId xmlns:a16="http://schemas.microsoft.com/office/drawing/2014/main" id="{70BCF906-C7C2-DA45-6055-FA541B443BDE}"/>
              </a:ext>
            </a:extLst>
          </p:cNvPr>
          <p:cNvSpPr/>
          <p:nvPr/>
        </p:nvSpPr>
        <p:spPr>
          <a:xfrm rot="5400000">
            <a:off x="6296198" y="6135430"/>
            <a:ext cx="1008062" cy="1008062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46D1CA-1DB8-4FD1-8669-9EED37F386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682" y="1280160"/>
            <a:ext cx="3106686" cy="3537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B9E20D-CACA-4D8C-99B8-83F2C214EB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1" r="4677"/>
          <a:stretch/>
        </p:blipFill>
        <p:spPr>
          <a:xfrm>
            <a:off x="854194" y="1211753"/>
            <a:ext cx="3823126" cy="2543401"/>
          </a:xfrm>
          <a:prstGeom prst="rect">
            <a:avLst/>
          </a:prstGeom>
        </p:spPr>
      </p:pic>
      <p:pic>
        <p:nvPicPr>
          <p:cNvPr id="16" name="Google Shape;259;p86" title="3.png.png">
            <a:extLst>
              <a:ext uri="{FF2B5EF4-FFF2-40B4-BE49-F238E27FC236}">
                <a16:creationId xmlns:a16="http://schemas.microsoft.com/office/drawing/2014/main" id="{47C4F18C-F760-416C-92A9-05F47A86566B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7732" y="3658843"/>
            <a:ext cx="3829588" cy="9911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A67152F-B286-4EAB-A3C9-81932F74A82E}"/>
              </a:ext>
            </a:extLst>
          </p:cNvPr>
          <p:cNvCxnSpPr/>
          <p:nvPr/>
        </p:nvCxnSpPr>
        <p:spPr>
          <a:xfrm>
            <a:off x="1059180" y="3484881"/>
            <a:ext cx="3390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ětiva 11">
            <a:extLst>
              <a:ext uri="{FF2B5EF4-FFF2-40B4-BE49-F238E27FC236}">
                <a16:creationId xmlns:a16="http://schemas.microsoft.com/office/drawing/2014/main" id="{E667E00E-6C55-455F-920D-AD6BA0672AE3}"/>
              </a:ext>
            </a:extLst>
          </p:cNvPr>
          <p:cNvSpPr/>
          <p:nvPr/>
        </p:nvSpPr>
        <p:spPr>
          <a:xfrm rot="16200000">
            <a:off x="0" y="-2783704"/>
            <a:ext cx="3778780" cy="3778780"/>
          </a:xfrm>
          <a:prstGeom prst="chord">
            <a:avLst>
              <a:gd name="adj1" fmla="val 7093208"/>
              <a:gd name="adj2" fmla="val 14529571"/>
            </a:avLst>
          </a:prstGeom>
          <a:solidFill>
            <a:schemeClr val="accent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22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81;p89">
            <a:extLst>
              <a:ext uri="{FF2B5EF4-FFF2-40B4-BE49-F238E27FC236}">
                <a16:creationId xmlns:a16="http://schemas.microsoft.com/office/drawing/2014/main" id="{B02B07F8-B41F-4B01-AE3D-8DBED7E8A539}"/>
              </a:ext>
            </a:extLst>
          </p:cNvPr>
          <p:cNvSpPr/>
          <p:nvPr/>
        </p:nvSpPr>
        <p:spPr>
          <a:xfrm>
            <a:off x="7959055" y="443620"/>
            <a:ext cx="3557087" cy="5350598"/>
          </a:xfrm>
          <a:prstGeom prst="rect">
            <a:avLst/>
          </a:prstGeom>
          <a:solidFill>
            <a:srgbClr val="FFB54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1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rgbClr val="0476C9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4" y="922816"/>
            <a:ext cx="78906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What is Data Storytelling?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28C3E1-0114-48A0-B4E5-DA550BA95999}"/>
              </a:ext>
            </a:extLst>
          </p:cNvPr>
          <p:cNvSpPr txBox="1"/>
          <p:nvPr/>
        </p:nvSpPr>
        <p:spPr>
          <a:xfrm>
            <a:off x="1333413" y="1722665"/>
            <a:ext cx="6176996" cy="3648409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i="1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Communicating complex information in a way that’s easy to understand, and memorable, to help audiences make better decisions and take action.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0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Data - 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The numbers, facts, and evidence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Story</a:t>
            </a: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 - 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The meaning and ‘so what’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Action</a:t>
            </a: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 - 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What audience should do or believe</a:t>
            </a:r>
          </a:p>
        </p:txBody>
      </p:sp>
      <p:pic>
        <p:nvPicPr>
          <p:cNvPr id="9" name="Google Shape;269;p87" title="green-ai-illustration-04.png.png">
            <a:extLst>
              <a:ext uri="{FF2B5EF4-FFF2-40B4-BE49-F238E27FC236}">
                <a16:creationId xmlns:a16="http://schemas.microsoft.com/office/drawing/2014/main" id="{44E66365-9DAE-4EAD-85A4-B44FD4842683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17087" y="1871978"/>
            <a:ext cx="3525000" cy="293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1257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7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4" y="922816"/>
            <a:ext cx="78906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What is Data Visualization?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28C3E1-0114-48A0-B4E5-DA550BA95999}"/>
              </a:ext>
            </a:extLst>
          </p:cNvPr>
          <p:cNvSpPr txBox="1"/>
          <p:nvPr/>
        </p:nvSpPr>
        <p:spPr>
          <a:xfrm>
            <a:off x="1333413" y="1722665"/>
            <a:ext cx="6715118" cy="3648409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The graphical organization of information — using charts, graphs, and maps — to make it easier to see patterns, trends, and outliers.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000" i="1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Bar / Column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	Comparing categories side by side</a:t>
            </a:r>
            <a:b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endParaRPr lang="en-US" sz="16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Line Chart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	Showing change over time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Pie / Donut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	Showing parts of a whole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Table / Map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	Detailed data or geographic patterns</a:t>
            </a:r>
          </a:p>
        </p:txBody>
      </p:sp>
      <p:pic>
        <p:nvPicPr>
          <p:cNvPr id="8" name="Google Shape;276;p88" title="Untitled design (7).png">
            <a:extLst>
              <a:ext uri="{FF2B5EF4-FFF2-40B4-BE49-F238E27FC236}">
                <a16:creationId xmlns:a16="http://schemas.microsoft.com/office/drawing/2014/main" id="{C982EBF9-2E3C-472C-8CDF-5C7B4B12A19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17863" y="1486926"/>
            <a:ext cx="3613753" cy="3721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3828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3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rgbClr val="0476C9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4" y="922816"/>
            <a:ext cx="7890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2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Why Data Storytelling Matters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28C3E1-0114-48A0-B4E5-DA550BA95999}"/>
              </a:ext>
            </a:extLst>
          </p:cNvPr>
          <p:cNvSpPr txBox="1"/>
          <p:nvPr/>
        </p:nvSpPr>
        <p:spPr>
          <a:xfrm>
            <a:off x="1879000" y="2604080"/>
            <a:ext cx="6483674" cy="3648409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Investors want evidence, not just enthusiasm</a:t>
            </a: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Visuals help complex ideas land faster than words alone</a:t>
            </a: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Good charts build credibility and trust with your audience</a:t>
            </a:r>
          </a:p>
        </p:txBody>
      </p:sp>
      <p:sp>
        <p:nvSpPr>
          <p:cNvPr id="8" name="Google Shape;281;p89">
            <a:extLst>
              <a:ext uri="{FF2B5EF4-FFF2-40B4-BE49-F238E27FC236}">
                <a16:creationId xmlns:a16="http://schemas.microsoft.com/office/drawing/2014/main" id="{525FD409-32B6-4A7D-AA1D-F6F772363DA2}"/>
              </a:ext>
            </a:extLst>
          </p:cNvPr>
          <p:cNvSpPr/>
          <p:nvPr/>
        </p:nvSpPr>
        <p:spPr>
          <a:xfrm>
            <a:off x="7959055" y="419100"/>
            <a:ext cx="3557087" cy="5375118"/>
          </a:xfrm>
          <a:prstGeom prst="rect">
            <a:avLst/>
          </a:prstGeom>
          <a:solidFill>
            <a:srgbClr val="FFB54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285;p89" title="Untitled design (6).png">
            <a:extLst>
              <a:ext uri="{FF2B5EF4-FFF2-40B4-BE49-F238E27FC236}">
                <a16:creationId xmlns:a16="http://schemas.microsoft.com/office/drawing/2014/main" id="{98B177A4-5CA0-44B2-8C7F-CF3962B9F89F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26166" y="1442500"/>
            <a:ext cx="3786773" cy="39000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210D268-EE10-4760-B3AD-6383455F33BA}"/>
              </a:ext>
            </a:extLst>
          </p:cNvPr>
          <p:cNvGrpSpPr/>
          <p:nvPr/>
        </p:nvGrpSpPr>
        <p:grpSpPr>
          <a:xfrm>
            <a:off x="1412861" y="2544313"/>
            <a:ext cx="445215" cy="445215"/>
            <a:chOff x="3993829" y="2526585"/>
            <a:chExt cx="445215" cy="445215"/>
          </a:xfrm>
        </p:grpSpPr>
        <p:sp>
          <p:nvSpPr>
            <p:cNvPr id="11" name="Ovál 2">
              <a:extLst>
                <a:ext uri="{FF2B5EF4-FFF2-40B4-BE49-F238E27FC236}">
                  <a16:creationId xmlns:a16="http://schemas.microsoft.com/office/drawing/2014/main" id="{CB5ECDF2-4DCF-4BF6-9D6B-3B1C8389BEE8}"/>
                </a:ext>
              </a:extLst>
            </p:cNvPr>
            <p:cNvSpPr/>
            <p:nvPr/>
          </p:nvSpPr>
          <p:spPr>
            <a:xfrm>
              <a:off x="3993829" y="25265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24B18B-B1FA-4E0B-A58F-8848D442CA3A}"/>
                </a:ext>
              </a:extLst>
            </p:cNvPr>
            <p:cNvSpPr txBox="1"/>
            <p:nvPr/>
          </p:nvSpPr>
          <p:spPr>
            <a:xfrm>
              <a:off x="4072667" y="25345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A15FA56-169D-46A5-8811-96347D2C0230}"/>
              </a:ext>
            </a:extLst>
          </p:cNvPr>
          <p:cNvGrpSpPr/>
          <p:nvPr/>
        </p:nvGrpSpPr>
        <p:grpSpPr>
          <a:xfrm>
            <a:off x="1412861" y="3169901"/>
            <a:ext cx="445215" cy="445215"/>
            <a:chOff x="3993829" y="3258567"/>
            <a:chExt cx="445215" cy="445215"/>
          </a:xfrm>
        </p:grpSpPr>
        <p:sp>
          <p:nvSpPr>
            <p:cNvPr id="15" name="Ovál 2">
              <a:extLst>
                <a:ext uri="{FF2B5EF4-FFF2-40B4-BE49-F238E27FC236}">
                  <a16:creationId xmlns:a16="http://schemas.microsoft.com/office/drawing/2014/main" id="{CC8AABED-F01C-46C0-8DA3-317908776107}"/>
                </a:ext>
              </a:extLst>
            </p:cNvPr>
            <p:cNvSpPr/>
            <p:nvPr/>
          </p:nvSpPr>
          <p:spPr>
            <a:xfrm>
              <a:off x="3993829" y="32585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8C2E639-EBD0-4A47-A8AA-A8DA76D1E4E6}"/>
                </a:ext>
              </a:extLst>
            </p:cNvPr>
            <p:cNvSpPr txBox="1"/>
            <p:nvPr/>
          </p:nvSpPr>
          <p:spPr>
            <a:xfrm>
              <a:off x="4076823" y="3282602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CB3F675-5207-4EB1-8C31-E422CBDF62B3}"/>
              </a:ext>
            </a:extLst>
          </p:cNvPr>
          <p:cNvGrpSpPr/>
          <p:nvPr/>
        </p:nvGrpSpPr>
        <p:grpSpPr>
          <a:xfrm>
            <a:off x="1412861" y="3795489"/>
            <a:ext cx="445215" cy="445215"/>
            <a:chOff x="3993829" y="3977451"/>
            <a:chExt cx="445215" cy="445215"/>
          </a:xfrm>
        </p:grpSpPr>
        <p:sp>
          <p:nvSpPr>
            <p:cNvPr id="18" name="Ovál 2">
              <a:extLst>
                <a:ext uri="{FF2B5EF4-FFF2-40B4-BE49-F238E27FC236}">
                  <a16:creationId xmlns:a16="http://schemas.microsoft.com/office/drawing/2014/main" id="{B9A239A7-ABAE-45DC-9F4B-6C6230B37688}"/>
                </a:ext>
              </a:extLst>
            </p:cNvPr>
            <p:cNvSpPr/>
            <p:nvPr/>
          </p:nvSpPr>
          <p:spPr>
            <a:xfrm>
              <a:off x="3993829" y="39774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805B77-E845-4947-A7A9-8583A56D7817}"/>
                </a:ext>
              </a:extLst>
            </p:cNvPr>
            <p:cNvSpPr txBox="1"/>
            <p:nvPr/>
          </p:nvSpPr>
          <p:spPr>
            <a:xfrm>
              <a:off x="4076823" y="4001486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90226F9-C18E-45FB-9557-E6C4A9C0D084}"/>
              </a:ext>
            </a:extLst>
          </p:cNvPr>
          <p:cNvSpPr txBox="1"/>
          <p:nvPr/>
        </p:nvSpPr>
        <p:spPr>
          <a:xfrm>
            <a:off x="1333414" y="1854544"/>
            <a:ext cx="6102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Clear data convinces audiences.</a:t>
            </a:r>
          </a:p>
        </p:txBody>
      </p:sp>
    </p:spTree>
    <p:extLst>
      <p:ext uri="{BB962C8B-B14F-4D97-AF65-F5344CB8AC3E}">
        <p14:creationId xmlns:p14="http://schemas.microsoft.com/office/powerpoint/2010/main" val="3299247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009507" y="640116"/>
            <a:ext cx="9040871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#1: Data Storytelling</a:t>
            </a:r>
          </a:p>
        </p:txBody>
      </p:sp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1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Google Shape;333;p95">
            <a:extLst>
              <a:ext uri="{FF2B5EF4-FFF2-40B4-BE49-F238E27FC236}">
                <a16:creationId xmlns:a16="http://schemas.microsoft.com/office/drawing/2014/main" id="{4E4CD030-C48B-447B-AB85-1253B9426FE1}"/>
              </a:ext>
            </a:extLst>
          </p:cNvPr>
          <p:cNvSpPr txBox="1"/>
          <p:nvPr/>
        </p:nvSpPr>
        <p:spPr>
          <a:xfrm>
            <a:off x="1520575" y="1610397"/>
            <a:ext cx="8834603" cy="4131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0795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Explore the </a:t>
            </a:r>
            <a:r>
              <a:rPr lang="en-US" sz="1600" dirty="0" err="1">
                <a:solidFill>
                  <a:srgbClr val="0C0C0C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PowerBI</a:t>
            </a:r>
            <a:r>
              <a:rPr lang="en-US" sz="1600" dirty="0">
                <a:solidFill>
                  <a:srgbClr val="0C0C0C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 dashboard </a:t>
            </a: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Spend 3-4 minutes clicking through the data.</a:t>
            </a:r>
          </a:p>
          <a:p>
            <a:pPr marL="10795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b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r>
              <a:rPr lang="en-US" sz="1600" dirty="0">
                <a:solidFill>
                  <a:srgbClr val="0C0C0C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Notice what works </a:t>
            </a: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What chart types do you see? What patterns jumps out? What is the ‘story’ being told?</a:t>
            </a:r>
          </a:p>
          <a:p>
            <a:pPr marL="10795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endParaRPr lang="en-US" sz="1600" dirty="0">
              <a:solidFill>
                <a:srgbClr val="0C0C0C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10795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Group discussion </a:t>
            </a: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Share your observations. What data storytelling techniques did the creator use? (5 minutes)</a:t>
            </a:r>
          </a:p>
          <a:p>
            <a:pPr marL="565150" lvl="1">
              <a:lnSpc>
                <a:spcPct val="150000"/>
              </a:lnSpc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What chart type did the creator choose? Why do you think they picked it?</a:t>
            </a:r>
          </a:p>
          <a:p>
            <a:pPr marL="565150" lvl="1">
              <a:lnSpc>
                <a:spcPct val="150000"/>
              </a:lnSpc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What's the main 'story' the data is telling? Can you state it in one sentence?</a:t>
            </a:r>
          </a:p>
          <a:p>
            <a:pPr marL="565150" lvl="1">
              <a:lnSpc>
                <a:spcPct val="150000"/>
              </a:lnSpc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Who is the audience for this dashboard? How do you know?</a:t>
            </a:r>
          </a:p>
          <a:p>
            <a:pPr marL="565150" lvl="1">
              <a:lnSpc>
                <a:spcPct val="150000"/>
              </a:lnSpc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What would you change to make it even clearer or more compelling?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DA0758B-3C50-4B2C-A8E9-F4C9AEDDC488}"/>
              </a:ext>
            </a:extLst>
          </p:cNvPr>
          <p:cNvGrpSpPr/>
          <p:nvPr/>
        </p:nvGrpSpPr>
        <p:grpSpPr>
          <a:xfrm>
            <a:off x="1120912" y="1640357"/>
            <a:ext cx="445215" cy="445215"/>
            <a:chOff x="1394277" y="2457027"/>
            <a:chExt cx="445215" cy="445215"/>
          </a:xfrm>
        </p:grpSpPr>
        <p:sp>
          <p:nvSpPr>
            <p:cNvPr id="10" name="Ovál 2">
              <a:extLst>
                <a:ext uri="{FF2B5EF4-FFF2-40B4-BE49-F238E27FC236}">
                  <a16:creationId xmlns:a16="http://schemas.microsoft.com/office/drawing/2014/main" id="{7D5C4D59-0C64-4C9E-96DB-086DA7AB98D3}"/>
                </a:ext>
              </a:extLst>
            </p:cNvPr>
            <p:cNvSpPr/>
            <p:nvPr/>
          </p:nvSpPr>
          <p:spPr>
            <a:xfrm>
              <a:off x="1394277" y="2457027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0E2FC0D-FF39-4CC7-A734-3AF29D81FFBC}"/>
                </a:ext>
              </a:extLst>
            </p:cNvPr>
            <p:cNvSpPr txBox="1"/>
            <p:nvPr/>
          </p:nvSpPr>
          <p:spPr>
            <a:xfrm>
              <a:off x="1473115" y="246495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79D9337-8258-4181-B417-A2F93C0BBCEB}"/>
              </a:ext>
            </a:extLst>
          </p:cNvPr>
          <p:cNvGrpSpPr/>
          <p:nvPr/>
        </p:nvGrpSpPr>
        <p:grpSpPr>
          <a:xfrm>
            <a:off x="1120912" y="2342693"/>
            <a:ext cx="445215" cy="449755"/>
            <a:chOff x="1394277" y="3184469"/>
            <a:chExt cx="445215" cy="449755"/>
          </a:xfrm>
        </p:grpSpPr>
        <p:sp>
          <p:nvSpPr>
            <p:cNvPr id="14" name="Ovál 2">
              <a:extLst>
                <a:ext uri="{FF2B5EF4-FFF2-40B4-BE49-F238E27FC236}">
                  <a16:creationId xmlns:a16="http://schemas.microsoft.com/office/drawing/2014/main" id="{7B1053BC-E20F-47DF-8906-59A17489B48D}"/>
                </a:ext>
              </a:extLst>
            </p:cNvPr>
            <p:cNvSpPr/>
            <p:nvPr/>
          </p:nvSpPr>
          <p:spPr>
            <a:xfrm>
              <a:off x="1394277" y="3189009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457EAA-C741-426C-9811-CA64D8F7376C}"/>
                </a:ext>
              </a:extLst>
            </p:cNvPr>
            <p:cNvSpPr txBox="1"/>
            <p:nvPr/>
          </p:nvSpPr>
          <p:spPr>
            <a:xfrm>
              <a:off x="1484645" y="3184469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E3A1195-DAF0-4C0C-ACC1-A97FCEBA83E8}"/>
              </a:ext>
            </a:extLst>
          </p:cNvPr>
          <p:cNvGrpSpPr/>
          <p:nvPr/>
        </p:nvGrpSpPr>
        <p:grpSpPr>
          <a:xfrm>
            <a:off x="1120912" y="3455994"/>
            <a:ext cx="445215" cy="445215"/>
            <a:chOff x="1394277" y="3907893"/>
            <a:chExt cx="445215" cy="445215"/>
          </a:xfrm>
        </p:grpSpPr>
        <p:sp>
          <p:nvSpPr>
            <p:cNvPr id="17" name="Ovál 2">
              <a:extLst>
                <a:ext uri="{FF2B5EF4-FFF2-40B4-BE49-F238E27FC236}">
                  <a16:creationId xmlns:a16="http://schemas.microsoft.com/office/drawing/2014/main" id="{7A9440FF-2F83-4399-88CA-581AB85059F7}"/>
                </a:ext>
              </a:extLst>
            </p:cNvPr>
            <p:cNvSpPr/>
            <p:nvPr/>
          </p:nvSpPr>
          <p:spPr>
            <a:xfrm>
              <a:off x="1394277" y="3907893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C196CF0-7D9C-4623-99B4-5E98B603A213}"/>
                </a:ext>
              </a:extLst>
            </p:cNvPr>
            <p:cNvSpPr txBox="1"/>
            <p:nvPr/>
          </p:nvSpPr>
          <p:spPr>
            <a:xfrm>
              <a:off x="1484645" y="391072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  <p:sp>
        <p:nvSpPr>
          <p:cNvPr id="19" name="Google Shape;265;p87">
            <a:extLst>
              <a:ext uri="{FF2B5EF4-FFF2-40B4-BE49-F238E27FC236}">
                <a16:creationId xmlns:a16="http://schemas.microsoft.com/office/drawing/2014/main" id="{C8EED155-58C8-4D4B-894A-F6435ACC193F}"/>
              </a:ext>
            </a:extLst>
          </p:cNvPr>
          <p:cNvSpPr txBox="1"/>
          <p:nvPr/>
        </p:nvSpPr>
        <p:spPr>
          <a:xfrm>
            <a:off x="8988806" y="3817053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10:00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21" name="Google Shape;370;p96" title="green-ai-illustration-07.png.png">
            <a:hlinkClick r:id="rId6"/>
            <a:extLst>
              <a:ext uri="{FF2B5EF4-FFF2-40B4-BE49-F238E27FC236}">
                <a16:creationId xmlns:a16="http://schemas.microsoft.com/office/drawing/2014/main" id="{609B0D9D-8F35-4547-AAA9-A89D73E3EA2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762213" y="4411820"/>
            <a:ext cx="1666750" cy="13889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763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5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4" y="922816"/>
            <a:ext cx="78906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Tips For A Great Visualization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28C3E1-0114-48A0-B4E5-DA550BA95999}"/>
              </a:ext>
            </a:extLst>
          </p:cNvPr>
          <p:cNvSpPr txBox="1"/>
          <p:nvPr/>
        </p:nvSpPr>
        <p:spPr>
          <a:xfrm>
            <a:off x="1897162" y="1722665"/>
            <a:ext cx="8921729" cy="3648409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Clear Title 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State the insight, not just the topic</a:t>
            </a:r>
          </a:p>
          <a:p>
            <a:pPr marL="0" lvl="0" indent="0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Label Everything 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Axis, data, legends; if someone has to guess you’ve lost them</a:t>
            </a:r>
          </a:p>
          <a:p>
            <a:pPr marL="0" lvl="0" indent="0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The Right Chart 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Bar for comparisons. Line for trends over time. Pie only when &lt; 5 slices.</a:t>
            </a:r>
          </a:p>
          <a:p>
            <a:pPr marL="0" lvl="0" indent="0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Simple Colors 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1-3 colors max. High contrast = more accessible.</a:t>
            </a:r>
          </a:p>
          <a:p>
            <a:pPr marL="0" lvl="0" indent="0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Credit Your Source 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Add source citation below chart. Builds credibility.</a:t>
            </a:r>
          </a:p>
          <a:p>
            <a:pPr marL="0" lvl="0" indent="0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Less is More </a:t>
            </a:r>
            <a:r>
              <a:rPr lang="en-US" sz="16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Remove unnecessary gridlines and borders. The data is the hero.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1F92F0-8FFE-4862-9E8F-7BE8E0229FC5}"/>
              </a:ext>
            </a:extLst>
          </p:cNvPr>
          <p:cNvGrpSpPr/>
          <p:nvPr/>
        </p:nvGrpSpPr>
        <p:grpSpPr>
          <a:xfrm>
            <a:off x="1373109" y="1764389"/>
            <a:ext cx="445215" cy="445215"/>
            <a:chOff x="3993829" y="2526585"/>
            <a:chExt cx="445215" cy="445215"/>
          </a:xfrm>
        </p:grpSpPr>
        <p:sp>
          <p:nvSpPr>
            <p:cNvPr id="8" name="Ovál 2">
              <a:extLst>
                <a:ext uri="{FF2B5EF4-FFF2-40B4-BE49-F238E27FC236}">
                  <a16:creationId xmlns:a16="http://schemas.microsoft.com/office/drawing/2014/main" id="{0F2C2595-A2D9-45C2-B09D-3C2D1EA57E31}"/>
                </a:ext>
              </a:extLst>
            </p:cNvPr>
            <p:cNvSpPr/>
            <p:nvPr/>
          </p:nvSpPr>
          <p:spPr>
            <a:xfrm>
              <a:off x="3993829" y="25265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66C66E9-41A6-40A6-99B5-D47222E097BE}"/>
                </a:ext>
              </a:extLst>
            </p:cNvPr>
            <p:cNvSpPr txBox="1"/>
            <p:nvPr/>
          </p:nvSpPr>
          <p:spPr>
            <a:xfrm>
              <a:off x="4072667" y="25345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493A24-F274-4518-853C-88C4B90B5B16}"/>
              </a:ext>
            </a:extLst>
          </p:cNvPr>
          <p:cNvGrpSpPr/>
          <p:nvPr/>
        </p:nvGrpSpPr>
        <p:grpSpPr>
          <a:xfrm>
            <a:off x="1373109" y="2357615"/>
            <a:ext cx="445215" cy="445215"/>
            <a:chOff x="3993829" y="3258567"/>
            <a:chExt cx="445215" cy="445215"/>
          </a:xfrm>
        </p:grpSpPr>
        <p:sp>
          <p:nvSpPr>
            <p:cNvPr id="11" name="Ovál 2">
              <a:extLst>
                <a:ext uri="{FF2B5EF4-FFF2-40B4-BE49-F238E27FC236}">
                  <a16:creationId xmlns:a16="http://schemas.microsoft.com/office/drawing/2014/main" id="{3F53DDE2-AFC3-4259-BFDA-10E99EFAD368}"/>
                </a:ext>
              </a:extLst>
            </p:cNvPr>
            <p:cNvSpPr/>
            <p:nvPr/>
          </p:nvSpPr>
          <p:spPr>
            <a:xfrm>
              <a:off x="3993829" y="32585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874764E-4299-4017-8713-0C3D408CF5E4}"/>
                </a:ext>
              </a:extLst>
            </p:cNvPr>
            <p:cNvSpPr txBox="1"/>
            <p:nvPr/>
          </p:nvSpPr>
          <p:spPr>
            <a:xfrm>
              <a:off x="4076823" y="3282602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DEE398-B2F4-4F77-ACF0-BAA3F98B5D8D}"/>
              </a:ext>
            </a:extLst>
          </p:cNvPr>
          <p:cNvGrpSpPr/>
          <p:nvPr/>
        </p:nvGrpSpPr>
        <p:grpSpPr>
          <a:xfrm>
            <a:off x="1373109" y="2950841"/>
            <a:ext cx="445215" cy="445215"/>
            <a:chOff x="3993829" y="3977451"/>
            <a:chExt cx="445215" cy="445215"/>
          </a:xfrm>
        </p:grpSpPr>
        <p:sp>
          <p:nvSpPr>
            <p:cNvPr id="15" name="Ovál 2">
              <a:extLst>
                <a:ext uri="{FF2B5EF4-FFF2-40B4-BE49-F238E27FC236}">
                  <a16:creationId xmlns:a16="http://schemas.microsoft.com/office/drawing/2014/main" id="{D5E87C06-B9A9-44CD-AE13-BBB8FEF25824}"/>
                </a:ext>
              </a:extLst>
            </p:cNvPr>
            <p:cNvSpPr/>
            <p:nvPr/>
          </p:nvSpPr>
          <p:spPr>
            <a:xfrm>
              <a:off x="3993829" y="39774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11F67E-A784-4933-AC58-F40612C0449F}"/>
                </a:ext>
              </a:extLst>
            </p:cNvPr>
            <p:cNvSpPr txBox="1"/>
            <p:nvPr/>
          </p:nvSpPr>
          <p:spPr>
            <a:xfrm>
              <a:off x="4076823" y="4001486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27C1534-5026-4FB4-B4D5-B728C3040851}"/>
              </a:ext>
            </a:extLst>
          </p:cNvPr>
          <p:cNvGrpSpPr/>
          <p:nvPr/>
        </p:nvGrpSpPr>
        <p:grpSpPr>
          <a:xfrm>
            <a:off x="1373109" y="3544067"/>
            <a:ext cx="445215" cy="445215"/>
            <a:chOff x="3994708" y="4707603"/>
            <a:chExt cx="445215" cy="445215"/>
          </a:xfrm>
        </p:grpSpPr>
        <p:sp>
          <p:nvSpPr>
            <p:cNvPr id="18" name="Ovál 2">
              <a:extLst>
                <a:ext uri="{FF2B5EF4-FFF2-40B4-BE49-F238E27FC236}">
                  <a16:creationId xmlns:a16="http://schemas.microsoft.com/office/drawing/2014/main" id="{89B77466-4EDF-457B-9D37-CBF6FAB81A86}"/>
                </a:ext>
              </a:extLst>
            </p:cNvPr>
            <p:cNvSpPr/>
            <p:nvPr/>
          </p:nvSpPr>
          <p:spPr>
            <a:xfrm>
              <a:off x="3994708" y="4707603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3AE89E-917D-4012-8CFB-E6D1E35ED9EB}"/>
                </a:ext>
              </a:extLst>
            </p:cNvPr>
            <p:cNvSpPr txBox="1"/>
            <p:nvPr/>
          </p:nvSpPr>
          <p:spPr>
            <a:xfrm>
              <a:off x="4077702" y="4731638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4152495-AE68-49BF-B333-B19F8E60EBC6}"/>
              </a:ext>
            </a:extLst>
          </p:cNvPr>
          <p:cNvGrpSpPr/>
          <p:nvPr/>
        </p:nvGrpSpPr>
        <p:grpSpPr>
          <a:xfrm>
            <a:off x="1373109" y="4137293"/>
            <a:ext cx="445215" cy="445215"/>
            <a:chOff x="3993829" y="3258567"/>
            <a:chExt cx="445215" cy="445215"/>
          </a:xfrm>
        </p:grpSpPr>
        <p:sp>
          <p:nvSpPr>
            <p:cNvPr id="22" name="Ovál 2">
              <a:extLst>
                <a:ext uri="{FF2B5EF4-FFF2-40B4-BE49-F238E27FC236}">
                  <a16:creationId xmlns:a16="http://schemas.microsoft.com/office/drawing/2014/main" id="{3FD03C8D-3430-4C82-AB05-895A616EFAE1}"/>
                </a:ext>
              </a:extLst>
            </p:cNvPr>
            <p:cNvSpPr/>
            <p:nvPr/>
          </p:nvSpPr>
          <p:spPr>
            <a:xfrm>
              <a:off x="3993829" y="32585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BD242EC-31E6-40E0-B287-754826882641}"/>
                </a:ext>
              </a:extLst>
            </p:cNvPr>
            <p:cNvSpPr txBox="1"/>
            <p:nvPr/>
          </p:nvSpPr>
          <p:spPr>
            <a:xfrm>
              <a:off x="4076823" y="3282602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1A78D3-9E62-4F16-B092-32D3D09AD701}"/>
              </a:ext>
            </a:extLst>
          </p:cNvPr>
          <p:cNvGrpSpPr/>
          <p:nvPr/>
        </p:nvGrpSpPr>
        <p:grpSpPr>
          <a:xfrm>
            <a:off x="1373109" y="4730521"/>
            <a:ext cx="445215" cy="445215"/>
            <a:chOff x="3993829" y="3977451"/>
            <a:chExt cx="445215" cy="445215"/>
          </a:xfrm>
        </p:grpSpPr>
        <p:sp>
          <p:nvSpPr>
            <p:cNvPr id="26" name="Ovál 2">
              <a:extLst>
                <a:ext uri="{FF2B5EF4-FFF2-40B4-BE49-F238E27FC236}">
                  <a16:creationId xmlns:a16="http://schemas.microsoft.com/office/drawing/2014/main" id="{7BE9D241-1058-48F4-AD6F-4EA5DDEE4E48}"/>
                </a:ext>
              </a:extLst>
            </p:cNvPr>
            <p:cNvSpPr/>
            <p:nvPr/>
          </p:nvSpPr>
          <p:spPr>
            <a:xfrm>
              <a:off x="3993829" y="39774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6E75E08-71C4-444B-890B-BF35F51CAF08}"/>
                </a:ext>
              </a:extLst>
            </p:cNvPr>
            <p:cNvSpPr txBox="1"/>
            <p:nvPr/>
          </p:nvSpPr>
          <p:spPr>
            <a:xfrm>
              <a:off x="4076823" y="4001486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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8949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009507" y="640116"/>
            <a:ext cx="9040871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#2: Build Your Visualization</a:t>
            </a:r>
          </a:p>
        </p:txBody>
      </p:sp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9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7" name="Google Shape;312;p92" title="Screenshot 2026-05-05 at 8.01.49 AM.png">
            <a:extLst>
              <a:ext uri="{FF2B5EF4-FFF2-40B4-BE49-F238E27FC236}">
                <a16:creationId xmlns:a16="http://schemas.microsoft.com/office/drawing/2014/main" id="{5DE02503-C430-4A29-82B8-C84C6D4EC6BE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09508" y="1571110"/>
            <a:ext cx="10083366" cy="41831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3498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4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Google Shape;333;p95">
            <a:extLst>
              <a:ext uri="{FF2B5EF4-FFF2-40B4-BE49-F238E27FC236}">
                <a16:creationId xmlns:a16="http://schemas.microsoft.com/office/drawing/2014/main" id="{4E4CD030-C48B-447B-AB85-1253B9426FE1}"/>
              </a:ext>
            </a:extLst>
          </p:cNvPr>
          <p:cNvSpPr txBox="1"/>
          <p:nvPr/>
        </p:nvSpPr>
        <p:spPr>
          <a:xfrm>
            <a:off x="1819194" y="1736391"/>
            <a:ext cx="6492599" cy="2916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07950" marR="0" lvl="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Open </a:t>
            </a:r>
            <a:r>
              <a:rPr lang="en-US" sz="1600" dirty="0" err="1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Datawrapper</a:t>
            </a: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 (</a:t>
            </a: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  <a:hlinkClick r:id="rId6"/>
              </a:rPr>
              <a:t>datawrapper.de</a:t>
            </a: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)</a:t>
            </a:r>
          </a:p>
          <a:p>
            <a:pPr marL="107950" marR="0" lvl="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Sign in with school Google login &gt; Click ‘Start Creating’</a:t>
            </a:r>
          </a:p>
          <a:p>
            <a:pPr marL="107950" marR="0" lvl="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Enter your data and select a chart type</a:t>
            </a:r>
          </a:p>
          <a:p>
            <a:pPr marL="107950" marR="0" lvl="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Customize title, labels, and colors</a:t>
            </a:r>
          </a:p>
          <a:p>
            <a:pPr marL="107950" marR="0" lvl="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Download your finished visualization as a PNG</a:t>
            </a:r>
          </a:p>
        </p:txBody>
      </p:sp>
      <p:sp>
        <p:nvSpPr>
          <p:cNvPr id="7" name="Google Shape;265;p87">
            <a:extLst>
              <a:ext uri="{FF2B5EF4-FFF2-40B4-BE49-F238E27FC236}">
                <a16:creationId xmlns:a16="http://schemas.microsoft.com/office/drawing/2014/main" id="{741B47C6-99FC-41D3-91CD-2706FC5B21B5}"/>
              </a:ext>
            </a:extLst>
          </p:cNvPr>
          <p:cNvSpPr txBox="1"/>
          <p:nvPr/>
        </p:nvSpPr>
        <p:spPr>
          <a:xfrm>
            <a:off x="1009507" y="640116"/>
            <a:ext cx="9040871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#2: Build Your Visualization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C34DF73-6F14-4580-8CF0-9B3277D73240}"/>
              </a:ext>
            </a:extLst>
          </p:cNvPr>
          <p:cNvGrpSpPr/>
          <p:nvPr/>
        </p:nvGrpSpPr>
        <p:grpSpPr>
          <a:xfrm>
            <a:off x="1394277" y="1954549"/>
            <a:ext cx="445215" cy="445215"/>
            <a:chOff x="1394277" y="2107485"/>
            <a:chExt cx="445215" cy="445215"/>
          </a:xfrm>
        </p:grpSpPr>
        <p:sp>
          <p:nvSpPr>
            <p:cNvPr id="17" name="Ovál 2">
              <a:extLst>
                <a:ext uri="{FF2B5EF4-FFF2-40B4-BE49-F238E27FC236}">
                  <a16:creationId xmlns:a16="http://schemas.microsoft.com/office/drawing/2014/main" id="{D616EE5E-D41A-4436-947F-47D20435745C}"/>
                </a:ext>
              </a:extLst>
            </p:cNvPr>
            <p:cNvSpPr/>
            <p:nvPr/>
          </p:nvSpPr>
          <p:spPr>
            <a:xfrm>
              <a:off x="1394277" y="21074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9A3F29-6369-4A01-8782-838CA2AF4CC8}"/>
                </a:ext>
              </a:extLst>
            </p:cNvPr>
            <p:cNvSpPr txBox="1"/>
            <p:nvPr/>
          </p:nvSpPr>
          <p:spPr>
            <a:xfrm>
              <a:off x="1473115" y="21154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AC8BB91-05E3-4665-B0CD-D69634E9128D}"/>
              </a:ext>
            </a:extLst>
          </p:cNvPr>
          <p:cNvGrpSpPr/>
          <p:nvPr/>
        </p:nvGrpSpPr>
        <p:grpSpPr>
          <a:xfrm>
            <a:off x="1394277" y="2499915"/>
            <a:ext cx="445215" cy="449755"/>
            <a:chOff x="1394277" y="2834927"/>
            <a:chExt cx="445215" cy="449755"/>
          </a:xfrm>
        </p:grpSpPr>
        <p:sp>
          <p:nvSpPr>
            <p:cNvPr id="19" name="Ovál 2">
              <a:extLst>
                <a:ext uri="{FF2B5EF4-FFF2-40B4-BE49-F238E27FC236}">
                  <a16:creationId xmlns:a16="http://schemas.microsoft.com/office/drawing/2014/main" id="{C69E697E-0330-4396-ADC8-1914330C73C6}"/>
                </a:ext>
              </a:extLst>
            </p:cNvPr>
            <p:cNvSpPr/>
            <p:nvPr/>
          </p:nvSpPr>
          <p:spPr>
            <a:xfrm>
              <a:off x="1394277" y="28394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7A5201-36A9-4C2E-9729-FC92A6144844}"/>
                </a:ext>
              </a:extLst>
            </p:cNvPr>
            <p:cNvSpPr txBox="1"/>
            <p:nvPr/>
          </p:nvSpPr>
          <p:spPr>
            <a:xfrm>
              <a:off x="1484645" y="283492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E6D5697-F737-4E14-A357-D44567A7AF90}"/>
              </a:ext>
            </a:extLst>
          </p:cNvPr>
          <p:cNvGrpSpPr/>
          <p:nvPr/>
        </p:nvGrpSpPr>
        <p:grpSpPr>
          <a:xfrm>
            <a:off x="1394277" y="3054361"/>
            <a:ext cx="445215" cy="445215"/>
            <a:chOff x="1394277" y="3558351"/>
            <a:chExt cx="445215" cy="445215"/>
          </a:xfrm>
        </p:grpSpPr>
        <p:sp>
          <p:nvSpPr>
            <p:cNvPr id="22" name="Ovál 2">
              <a:extLst>
                <a:ext uri="{FF2B5EF4-FFF2-40B4-BE49-F238E27FC236}">
                  <a16:creationId xmlns:a16="http://schemas.microsoft.com/office/drawing/2014/main" id="{1CCDF190-48C7-497E-ADC7-5A9E6AE68D86}"/>
                </a:ext>
              </a:extLst>
            </p:cNvPr>
            <p:cNvSpPr/>
            <p:nvPr/>
          </p:nvSpPr>
          <p:spPr>
            <a:xfrm>
              <a:off x="1394277" y="35583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F048181-0968-4A5F-86B3-AF2519154172}"/>
                </a:ext>
              </a:extLst>
            </p:cNvPr>
            <p:cNvSpPr txBox="1"/>
            <p:nvPr/>
          </p:nvSpPr>
          <p:spPr>
            <a:xfrm>
              <a:off x="1484645" y="356118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D3F6E96-CCBD-4B13-8C4E-A79AE6E2013D}"/>
              </a:ext>
            </a:extLst>
          </p:cNvPr>
          <p:cNvGrpSpPr/>
          <p:nvPr/>
        </p:nvGrpSpPr>
        <p:grpSpPr>
          <a:xfrm>
            <a:off x="1394277" y="3599727"/>
            <a:ext cx="445215" cy="449755"/>
            <a:chOff x="1395156" y="4283963"/>
            <a:chExt cx="445215" cy="449755"/>
          </a:xfrm>
        </p:grpSpPr>
        <p:sp>
          <p:nvSpPr>
            <p:cNvPr id="24" name="Ovál 2">
              <a:extLst>
                <a:ext uri="{FF2B5EF4-FFF2-40B4-BE49-F238E27FC236}">
                  <a16:creationId xmlns:a16="http://schemas.microsoft.com/office/drawing/2014/main" id="{137333B4-D4E0-4349-A67D-845F6411D01A}"/>
                </a:ext>
              </a:extLst>
            </p:cNvPr>
            <p:cNvSpPr/>
            <p:nvPr/>
          </p:nvSpPr>
          <p:spPr>
            <a:xfrm>
              <a:off x="1395156" y="4288503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8292C8E-46EC-4BD2-B011-B92FD4541B14}"/>
                </a:ext>
              </a:extLst>
            </p:cNvPr>
            <p:cNvSpPr txBox="1"/>
            <p:nvPr/>
          </p:nvSpPr>
          <p:spPr>
            <a:xfrm>
              <a:off x="1478150" y="428396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4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9A681CE-50A3-4D35-BD1F-690B6ABBE860}"/>
              </a:ext>
            </a:extLst>
          </p:cNvPr>
          <p:cNvGrpSpPr/>
          <p:nvPr/>
        </p:nvGrpSpPr>
        <p:grpSpPr>
          <a:xfrm>
            <a:off x="1394277" y="4154174"/>
            <a:ext cx="445215" cy="445215"/>
            <a:chOff x="1394277" y="2839467"/>
            <a:chExt cx="445215" cy="445215"/>
          </a:xfrm>
        </p:grpSpPr>
        <p:sp>
          <p:nvSpPr>
            <p:cNvPr id="27" name="Ovál 2">
              <a:extLst>
                <a:ext uri="{FF2B5EF4-FFF2-40B4-BE49-F238E27FC236}">
                  <a16:creationId xmlns:a16="http://schemas.microsoft.com/office/drawing/2014/main" id="{B75F3C56-D084-465C-8839-FBAC255DDE5D}"/>
                </a:ext>
              </a:extLst>
            </p:cNvPr>
            <p:cNvSpPr/>
            <p:nvPr/>
          </p:nvSpPr>
          <p:spPr>
            <a:xfrm>
              <a:off x="1394277" y="28394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2F9AA0-642D-40B9-9A28-813A896FD465}"/>
                </a:ext>
              </a:extLst>
            </p:cNvPr>
            <p:cNvSpPr txBox="1"/>
            <p:nvPr/>
          </p:nvSpPr>
          <p:spPr>
            <a:xfrm>
              <a:off x="1484645" y="284230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5</a:t>
              </a:r>
            </a:p>
          </p:txBody>
        </p:sp>
      </p:grpSp>
      <p:sp>
        <p:nvSpPr>
          <p:cNvPr id="29" name="Google Shape;265;p87">
            <a:extLst>
              <a:ext uri="{FF2B5EF4-FFF2-40B4-BE49-F238E27FC236}">
                <a16:creationId xmlns:a16="http://schemas.microsoft.com/office/drawing/2014/main" id="{FB5ECBA4-DB1C-4B98-BC9A-8C4873E4626D}"/>
              </a:ext>
            </a:extLst>
          </p:cNvPr>
          <p:cNvSpPr txBox="1"/>
          <p:nvPr/>
        </p:nvSpPr>
        <p:spPr>
          <a:xfrm>
            <a:off x="8192000" y="2147794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30:00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30" name="Google Shape;370;p96" title="green-ai-illustration-07.png.png">
            <a:hlinkClick r:id="rId7"/>
            <a:extLst>
              <a:ext uri="{FF2B5EF4-FFF2-40B4-BE49-F238E27FC236}">
                <a16:creationId xmlns:a16="http://schemas.microsoft.com/office/drawing/2014/main" id="{D512B89E-47C0-48F7-B481-73C18B13E965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643272" y="2857900"/>
            <a:ext cx="2153572" cy="1794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2704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081697" y="978670"/>
            <a:ext cx="9040871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Gallery Discussion</a:t>
            </a:r>
          </a:p>
        </p:txBody>
      </p:sp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Google Shape;333;p95">
            <a:extLst>
              <a:ext uri="{FF2B5EF4-FFF2-40B4-BE49-F238E27FC236}">
                <a16:creationId xmlns:a16="http://schemas.microsoft.com/office/drawing/2014/main" id="{4E4CD030-C48B-447B-AB85-1253B9426FE1}"/>
              </a:ext>
            </a:extLst>
          </p:cNvPr>
          <p:cNvSpPr txBox="1"/>
          <p:nvPr/>
        </p:nvSpPr>
        <p:spPr>
          <a:xfrm>
            <a:off x="1740356" y="2094382"/>
            <a:ext cx="6528712" cy="2346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07950" marR="0" lvl="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What data did you visualize? What story does it tell?</a:t>
            </a:r>
          </a:p>
          <a:p>
            <a:pPr marL="107950" marR="0" lvl="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Why did you choose that chart type?</a:t>
            </a:r>
          </a:p>
          <a:p>
            <a:pPr marL="107950" marR="0" lvl="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What was the hardest decision you made while building it?</a:t>
            </a:r>
          </a:p>
          <a:p>
            <a:pPr marL="107950" marR="0" lvl="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0C0C0C"/>
              </a:buClr>
              <a:buSzPts val="1900"/>
            </a:pPr>
            <a:r>
              <a:rPr lang="en-US" sz="16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How will this visualization strengthen your project?</a:t>
            </a:r>
          </a:p>
        </p:txBody>
      </p:sp>
      <p:pic>
        <p:nvPicPr>
          <p:cNvPr id="8" name="Google Shape;330;p94" title="green-illustrations-06.png">
            <a:extLst>
              <a:ext uri="{FF2B5EF4-FFF2-40B4-BE49-F238E27FC236}">
                <a16:creationId xmlns:a16="http://schemas.microsoft.com/office/drawing/2014/main" id="{70444584-49B3-4EF5-BDD9-3C2694A024E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0909" y="1854574"/>
            <a:ext cx="3247711" cy="27648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02B3F4F-8B04-49B7-A20E-C4382BD81467}"/>
              </a:ext>
            </a:extLst>
          </p:cNvPr>
          <p:cNvGrpSpPr/>
          <p:nvPr/>
        </p:nvGrpSpPr>
        <p:grpSpPr>
          <a:xfrm>
            <a:off x="1353181" y="2262773"/>
            <a:ext cx="445215" cy="445215"/>
            <a:chOff x="1394277" y="2107485"/>
            <a:chExt cx="445215" cy="445215"/>
          </a:xfrm>
        </p:grpSpPr>
        <p:sp>
          <p:nvSpPr>
            <p:cNvPr id="10" name="Ovál 2">
              <a:extLst>
                <a:ext uri="{FF2B5EF4-FFF2-40B4-BE49-F238E27FC236}">
                  <a16:creationId xmlns:a16="http://schemas.microsoft.com/office/drawing/2014/main" id="{75B3C7E0-4C66-4BB0-B98D-DC5262226B2E}"/>
                </a:ext>
              </a:extLst>
            </p:cNvPr>
            <p:cNvSpPr/>
            <p:nvPr/>
          </p:nvSpPr>
          <p:spPr>
            <a:xfrm>
              <a:off x="1394277" y="21074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2D3EEDB-999E-4540-BB9A-0038F6390760}"/>
                </a:ext>
              </a:extLst>
            </p:cNvPr>
            <p:cNvSpPr txBox="1"/>
            <p:nvPr/>
          </p:nvSpPr>
          <p:spPr>
            <a:xfrm>
              <a:off x="1473115" y="21154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7AAE3F1-746A-4457-A84A-C463E060E472}"/>
              </a:ext>
            </a:extLst>
          </p:cNvPr>
          <p:cNvGrpSpPr/>
          <p:nvPr/>
        </p:nvGrpSpPr>
        <p:grpSpPr>
          <a:xfrm>
            <a:off x="1353181" y="2828687"/>
            <a:ext cx="445215" cy="449755"/>
            <a:chOff x="1394277" y="2834927"/>
            <a:chExt cx="445215" cy="449755"/>
          </a:xfrm>
        </p:grpSpPr>
        <p:sp>
          <p:nvSpPr>
            <p:cNvPr id="14" name="Ovál 2">
              <a:extLst>
                <a:ext uri="{FF2B5EF4-FFF2-40B4-BE49-F238E27FC236}">
                  <a16:creationId xmlns:a16="http://schemas.microsoft.com/office/drawing/2014/main" id="{55267956-EEFA-4742-8675-580AC1D23B39}"/>
                </a:ext>
              </a:extLst>
            </p:cNvPr>
            <p:cNvSpPr/>
            <p:nvPr/>
          </p:nvSpPr>
          <p:spPr>
            <a:xfrm>
              <a:off x="1394277" y="28394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9C0A7E5-6BFC-4100-B38F-FF81864F4D77}"/>
                </a:ext>
              </a:extLst>
            </p:cNvPr>
            <p:cNvSpPr txBox="1"/>
            <p:nvPr/>
          </p:nvSpPr>
          <p:spPr>
            <a:xfrm>
              <a:off x="1484645" y="283492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1490161-CB01-4243-8B05-A28515F7500A}"/>
              </a:ext>
            </a:extLst>
          </p:cNvPr>
          <p:cNvGrpSpPr/>
          <p:nvPr/>
        </p:nvGrpSpPr>
        <p:grpSpPr>
          <a:xfrm>
            <a:off x="1353181" y="3403681"/>
            <a:ext cx="445215" cy="445215"/>
            <a:chOff x="1394277" y="3558351"/>
            <a:chExt cx="445215" cy="445215"/>
          </a:xfrm>
        </p:grpSpPr>
        <p:sp>
          <p:nvSpPr>
            <p:cNvPr id="17" name="Ovál 2">
              <a:extLst>
                <a:ext uri="{FF2B5EF4-FFF2-40B4-BE49-F238E27FC236}">
                  <a16:creationId xmlns:a16="http://schemas.microsoft.com/office/drawing/2014/main" id="{60025F60-93C8-4BDB-ADE9-27E04EF3E0C1}"/>
                </a:ext>
              </a:extLst>
            </p:cNvPr>
            <p:cNvSpPr/>
            <p:nvPr/>
          </p:nvSpPr>
          <p:spPr>
            <a:xfrm>
              <a:off x="1394277" y="35583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4854361-15A2-4FBA-86F2-842D26F71AF6}"/>
                </a:ext>
              </a:extLst>
            </p:cNvPr>
            <p:cNvSpPr txBox="1"/>
            <p:nvPr/>
          </p:nvSpPr>
          <p:spPr>
            <a:xfrm>
              <a:off x="1484645" y="356118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1782B8A-6D61-47DC-B277-E4A7FA26EEBE}"/>
              </a:ext>
            </a:extLst>
          </p:cNvPr>
          <p:cNvGrpSpPr/>
          <p:nvPr/>
        </p:nvGrpSpPr>
        <p:grpSpPr>
          <a:xfrm>
            <a:off x="1353181" y="3962221"/>
            <a:ext cx="445215" cy="457129"/>
            <a:chOff x="1395156" y="4276589"/>
            <a:chExt cx="445215" cy="457129"/>
          </a:xfrm>
        </p:grpSpPr>
        <p:sp>
          <p:nvSpPr>
            <p:cNvPr id="21" name="Ovál 2">
              <a:extLst>
                <a:ext uri="{FF2B5EF4-FFF2-40B4-BE49-F238E27FC236}">
                  <a16:creationId xmlns:a16="http://schemas.microsoft.com/office/drawing/2014/main" id="{3389C41E-B9BC-4377-9532-ACCDEA428C11}"/>
                </a:ext>
              </a:extLst>
            </p:cNvPr>
            <p:cNvSpPr/>
            <p:nvPr/>
          </p:nvSpPr>
          <p:spPr>
            <a:xfrm>
              <a:off x="1395156" y="4288503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6236D93-47CC-40C2-ACA1-74CB710C5898}"/>
                </a:ext>
              </a:extLst>
            </p:cNvPr>
            <p:cNvSpPr txBox="1"/>
            <p:nvPr/>
          </p:nvSpPr>
          <p:spPr>
            <a:xfrm>
              <a:off x="1478150" y="4276589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06231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amsung">
  <a:themeElements>
    <a:clrScheme name="Custom 22">
      <a:dk1>
        <a:srgbClr val="000000"/>
      </a:dk1>
      <a:lt1>
        <a:srgbClr val="FFFFFF"/>
      </a:lt1>
      <a:dk2>
        <a:srgbClr val="1428A0"/>
      </a:dk2>
      <a:lt2>
        <a:srgbClr val="74787B"/>
      </a:lt2>
      <a:accent1>
        <a:srgbClr val="0077C8"/>
      </a:accent1>
      <a:accent2>
        <a:srgbClr val="00B2E2"/>
      </a:accent2>
      <a:accent3>
        <a:srgbClr val="00C3B2"/>
      </a:accent3>
      <a:accent4>
        <a:srgbClr val="96D653"/>
      </a:accent4>
      <a:accent5>
        <a:srgbClr val="FFB545"/>
      </a:accent5>
      <a:accent6>
        <a:srgbClr val="FF4337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lnSpc>
            <a:spcPts val="1698"/>
          </a:lnSpc>
          <a:defRPr sz="1300" dirty="0" err="1" smtClean="0">
            <a:ea typeface="Samsung Sharp Sans Medium" charset="0"/>
            <a:cs typeface="Samsung Sharp Sans Medium" charset="0"/>
          </a:defRPr>
        </a:defPPr>
      </a:lstStyle>
    </a:spDef>
    <a:txDef>
      <a:spPr>
        <a:noFill/>
      </a:spPr>
      <a:bodyPr wrap="square" rtlCol="0" anchor="t" anchorCtr="0">
        <a:noAutofit/>
      </a:bodyPr>
      <a:lstStyle>
        <a:defPPr algn="l">
          <a:defRPr sz="19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amsung" id="{49190403-2A50-462B-ADC0-135276915889}" vid="{82A8E207-A60A-4605-8BA9-FE46BB8221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10350</TotalTime>
  <Words>501</Words>
  <Application>Microsoft Office PowerPoint</Application>
  <PresentationFormat>Widescreen</PresentationFormat>
  <Paragraphs>77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Arial</vt:lpstr>
      <vt:lpstr>Calibri</vt:lpstr>
      <vt:lpstr>Century Gothic</vt:lpstr>
      <vt:lpstr>Courier New</vt:lpstr>
      <vt:lpstr>Open Sans</vt:lpstr>
      <vt:lpstr>Samsung Sharp Sans Bold</vt:lpstr>
      <vt:lpstr>Samsung Sharp Sans Medium</vt:lpstr>
      <vt:lpstr>Samsung SS Body Bold</vt:lpstr>
      <vt:lpstr>Samsung SS Body Regular</vt:lpstr>
      <vt:lpstr>Samsung SS Head Bold</vt:lpstr>
      <vt:lpstr>Samsung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 Lim/Corporate Citizenship/Professional/Samsung Electronics</dc:creator>
  <cp:lastModifiedBy>Isabell Colasurdo/Communications Group/Contingent Worker/Samsung Electronics</cp:lastModifiedBy>
  <cp:revision>217</cp:revision>
  <dcterms:created xsi:type="dcterms:W3CDTF">2025-10-16T13:17:07Z</dcterms:created>
  <dcterms:modified xsi:type="dcterms:W3CDTF">2026-07-31T17:55:25Z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</Properties>
</file>