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4"/>
  </p:notesMasterIdLst>
  <p:sldIdLst>
    <p:sldId id="464" r:id="rId2"/>
    <p:sldId id="256" r:id="rId3"/>
    <p:sldId id="461" r:id="rId4"/>
    <p:sldId id="482" r:id="rId5"/>
    <p:sldId id="465" r:id="rId6"/>
    <p:sldId id="483" r:id="rId7"/>
    <p:sldId id="479" r:id="rId8"/>
    <p:sldId id="489" r:id="rId9"/>
    <p:sldId id="484" r:id="rId10"/>
    <p:sldId id="490" r:id="rId11"/>
    <p:sldId id="491" r:id="rId12"/>
    <p:sldId id="4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46"/>
    <a:srgbClr val="0077C8"/>
    <a:srgbClr val="FF4337"/>
    <a:srgbClr val="FEB747"/>
    <a:srgbClr val="E80E00"/>
    <a:srgbClr val="0476C9"/>
    <a:srgbClr val="FF685C"/>
    <a:srgbClr val="F2F2F2"/>
    <a:srgbClr val="D9D9D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5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3084" y="12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F157B-2C4B-438C-A6C3-B42B42F93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8845"/>
            <a:ext cx="1965189" cy="759086"/>
          </a:xfrm>
          <a:prstGeom prst="rect">
            <a:avLst/>
          </a:prstGeom>
        </p:spPr>
      </p:pic>
      <p:pic>
        <p:nvPicPr>
          <p:cNvPr id="5" name="Google Shape;259;p86" title="3.png.png">
            <a:extLst>
              <a:ext uri="{FF2B5EF4-FFF2-40B4-BE49-F238E27FC236}">
                <a16:creationId xmlns:a16="http://schemas.microsoft.com/office/drawing/2014/main" id="{23824420-A2AB-43FE-812E-70FDBFFF0DA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3949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4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think-cell Slide" r:id="rId35" imgW="7772400" imgH="10058400" progId="TCLayout.ActiveDocument.1">
                  <p:embed/>
                </p:oleObj>
              </mc:Choice>
              <mc:Fallback>
                <p:oleObj name="think-cell Slide" r:id="rId3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2" r:id="rId30"/>
    <p:sldLayoutId id="2147483703" r:id="rId31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2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1.xml"/><Relationship Id="rId7" Type="http://schemas.openxmlformats.org/officeDocument/2006/relationships/hyperlink" Target="http://www.youtube.com/watch?v=_W0bSen8Qjg" TargetMode="External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5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8.sv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OInzPm3p3ZQ" TargetMode="External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8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1.xml"/><Relationship Id="rId7" Type="http://schemas.openxmlformats.org/officeDocument/2006/relationships/hyperlink" Target="http://www.youtube.com/watch?v=xzRzfKn5dlc" TargetMode="Externa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91025AD-D160-39E4-F839-D6B847883198}"/>
              </a:ext>
            </a:extLst>
          </p:cNvPr>
          <p:cNvSpPr txBox="1">
            <a:spLocks/>
          </p:cNvSpPr>
          <p:nvPr/>
        </p:nvSpPr>
        <p:spPr>
          <a:xfrm>
            <a:off x="958874" y="5746082"/>
            <a:ext cx="5207833" cy="521684"/>
          </a:xfrm>
          <a:prstGeom prst="rect">
            <a:avLst/>
          </a:prstGeom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eaLnBrk="1" hangingPunct="1">
              <a:defRPr sz="1332">
                <a:latin typeface="+mn-lt"/>
                <a:ea typeface="+mn-ea"/>
                <a:cs typeface="+mn-cs"/>
              </a:defRPr>
            </a:lvl1pPr>
            <a:lvl2pPr marL="277089" eaLnBrk="1" hangingPunct="1">
              <a:defRPr sz="1332">
                <a:latin typeface="+mn-lt"/>
                <a:ea typeface="+mn-ea"/>
                <a:cs typeface="+mn-cs"/>
              </a:defRPr>
            </a:lvl2pPr>
            <a:lvl3pPr marL="554177" eaLnBrk="1" hangingPunct="1">
              <a:defRPr sz="1332">
                <a:latin typeface="+mn-lt"/>
                <a:ea typeface="+mn-ea"/>
                <a:cs typeface="+mn-cs"/>
              </a:defRPr>
            </a:lvl3pPr>
            <a:lvl4pPr marL="831266" eaLnBrk="1" hangingPunct="1">
              <a:defRPr sz="1332">
                <a:latin typeface="+mn-lt"/>
                <a:ea typeface="+mn-ea"/>
                <a:cs typeface="+mn-cs"/>
              </a:defRPr>
            </a:lvl4pPr>
            <a:lvl5pPr marL="1108354" eaLnBrk="1" hangingPunct="1">
              <a:defRPr sz="1332">
                <a:latin typeface="+mn-lt"/>
                <a:ea typeface="+mn-ea"/>
                <a:cs typeface="+mn-cs"/>
              </a:defRPr>
            </a:lvl5pPr>
            <a:lvl6pPr marL="1385444" eaLnBrk="1" hangingPunct="1">
              <a:defRPr>
                <a:latin typeface="+mn-lt"/>
                <a:ea typeface="+mn-ea"/>
                <a:cs typeface="+mn-cs"/>
              </a:defRPr>
            </a:lvl6pPr>
            <a:lvl7pPr marL="1662531" eaLnBrk="1" hangingPunct="1">
              <a:defRPr>
                <a:latin typeface="+mn-lt"/>
                <a:ea typeface="+mn-ea"/>
                <a:cs typeface="+mn-cs"/>
              </a:defRPr>
            </a:lvl7pPr>
            <a:lvl8pPr marL="1939621" eaLnBrk="1" hangingPunct="1">
              <a:defRPr>
                <a:latin typeface="+mn-lt"/>
                <a:ea typeface="+mn-ea"/>
                <a:cs typeface="+mn-cs"/>
              </a:defRPr>
            </a:lvl8pPr>
            <a:lvl9pPr marL="22167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Tutorials Help You Learn Anything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58874" y="5193144"/>
            <a:ext cx="3154331" cy="521683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</a:t>
            </a:r>
            <a:r>
              <a:rPr lang="en-US" sz="36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 3:</a:t>
            </a:r>
            <a:endParaRPr lang="en-US" sz="3600" dirty="0">
              <a:latin typeface="Samsung SS Head Bold" pitchFamily="2" charset="0"/>
              <a:cs typeface="Samsung SS Head Bold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ětiva 11">
            <a:extLst>
              <a:ext uri="{FF2B5EF4-FFF2-40B4-BE49-F238E27FC236}">
                <a16:creationId xmlns:a16="http://schemas.microsoft.com/office/drawing/2014/main" id="{D19CA01F-D60D-47DD-ABD4-F1823CE87B09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94679"/>
              <a:gd name="adj2" fmla="val 14521127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Build Your Goal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67" name="Google Shape;266;p87">
            <a:extLst>
              <a:ext uri="{FF2B5EF4-FFF2-40B4-BE49-F238E27FC236}">
                <a16:creationId xmlns:a16="http://schemas.microsoft.com/office/drawing/2014/main" id="{833E1796-CEF4-4995-AE42-3B416ED28F8E}"/>
              </a:ext>
            </a:extLst>
          </p:cNvPr>
          <p:cNvSpPr txBox="1"/>
          <p:nvPr/>
        </p:nvSpPr>
        <p:spPr>
          <a:xfrm>
            <a:off x="1153886" y="1643675"/>
            <a:ext cx="985701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 strong goal has three parts: </a:t>
            </a:r>
            <a:endParaRPr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030" y="3127082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875025"/>
              </p:ext>
            </p:extLst>
          </p:nvPr>
        </p:nvGraphicFramePr>
        <p:xfrm>
          <a:off x="1668995" y="2424381"/>
          <a:ext cx="5036606" cy="214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66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Bold" pitchFamily="2" charset="0"/>
                          <a:ea typeface="SamsungOne-400C" panose="020B0506030303020204" pitchFamily="34" charset="0"/>
                          <a:cs typeface="Samsung SS Body Bold" pitchFamily="2" charset="0"/>
                        </a:rPr>
                        <a:t>AI opportunity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How could AI be applied in this field?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Challenge to be addressed/solved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What problem or pain point exists in this career?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Personal fit (why I care)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How does this connect to what you care about?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17322A19-4DA2-437A-AE73-289400F94812}"/>
              </a:ext>
            </a:extLst>
          </p:cNvPr>
          <p:cNvGrpSpPr/>
          <p:nvPr/>
        </p:nvGrpSpPr>
        <p:grpSpPr>
          <a:xfrm>
            <a:off x="1153886" y="2505017"/>
            <a:ext cx="445215" cy="466783"/>
            <a:chOff x="3993829" y="2505017"/>
            <a:chExt cx="445215" cy="466783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3993829" y="25265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4072667" y="250501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4138643-1987-4574-8640-A00A01799A83}"/>
              </a:ext>
            </a:extLst>
          </p:cNvPr>
          <p:cNvGrpSpPr/>
          <p:nvPr/>
        </p:nvGrpSpPr>
        <p:grpSpPr>
          <a:xfrm>
            <a:off x="1153886" y="3253106"/>
            <a:ext cx="445215" cy="450676"/>
            <a:chOff x="3993829" y="3253106"/>
            <a:chExt cx="445215" cy="450676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4082799" y="325310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AAB3EE9-2F19-453A-B4F4-CB9CB3BCE2E0}"/>
              </a:ext>
            </a:extLst>
          </p:cNvPr>
          <p:cNvGrpSpPr/>
          <p:nvPr/>
        </p:nvGrpSpPr>
        <p:grpSpPr>
          <a:xfrm>
            <a:off x="1153886" y="3977451"/>
            <a:ext cx="445215" cy="445215"/>
            <a:chOff x="3993829" y="3977451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4088775" y="398151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pic>
        <p:nvPicPr>
          <p:cNvPr id="17" name="Google Shape;378;p95" title="blue-ai-illustration-06.png.png">
            <a:extLst>
              <a:ext uri="{FF2B5EF4-FFF2-40B4-BE49-F238E27FC236}">
                <a16:creationId xmlns:a16="http://schemas.microsoft.com/office/drawing/2014/main" id="{88A60FED-701C-46B3-961E-2452BA555DF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5463" y="1557817"/>
            <a:ext cx="3812051" cy="31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9A7AA47-E41A-4DF5-A2CC-6EF5DE33BFA6}"/>
              </a:ext>
            </a:extLst>
          </p:cNvPr>
          <p:cNvSpPr txBox="1"/>
          <p:nvPr/>
        </p:nvSpPr>
        <p:spPr>
          <a:xfrm>
            <a:off x="688064" y="5015823"/>
            <a:ext cx="10855103" cy="42787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AI Opportunity + Challenge + Why I Care</a:t>
            </a:r>
          </a:p>
        </p:txBody>
      </p:sp>
    </p:spTree>
    <p:extLst>
      <p:ext uri="{BB962C8B-B14F-4D97-AF65-F5344CB8AC3E}">
        <p14:creationId xmlns:p14="http://schemas.microsoft.com/office/powerpoint/2010/main" val="25768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737714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737714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712160"/>
            <a:ext cx="761259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4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#2.2: Build Your Goal</a:t>
            </a:r>
            <a:endParaRPr sz="24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47" y="2387780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48349"/>
              </p:ext>
            </p:extLst>
          </p:nvPr>
        </p:nvGraphicFramePr>
        <p:xfrm>
          <a:off x="1736555" y="1685079"/>
          <a:ext cx="6791381" cy="3767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1381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What are the biggest problems or challenges in this career right now?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Where do people in this field struggle the most?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What tasks in this field take a lot of time or resources?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What is one area where AI could be used in the future but isn’t widely used yet?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What is a creative way AI could make this field better for people? </a:t>
                      </a:r>
                      <a:endParaRPr lang="en-US" sz="1600" dirty="0">
                        <a:solidFill>
                          <a:schemeClr val="dk1"/>
                        </a:solidFill>
                        <a:latin typeface="Samsung SS Body Regular" pitchFamily="2" charset="0"/>
                        <a:ea typeface="Gill Sans"/>
                        <a:cs typeface="Samsung SS Body Regular" pitchFamily="2" charset="0"/>
                        <a:sym typeface="Gill San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9067841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Based on these resources, what is one goal a student like me could set to improve this field using AI?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88750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5" y="1766027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5" y="2413853"/>
            <a:ext cx="445215" cy="446003"/>
            <a:chOff x="1221446" y="2606025"/>
            <a:chExt cx="445215" cy="446003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10416" y="260602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5" y="3041999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16392" y="333463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8272FE7-C69E-44B4-BFDA-A580A0150583}"/>
              </a:ext>
            </a:extLst>
          </p:cNvPr>
          <p:cNvGrpSpPr/>
          <p:nvPr/>
        </p:nvGrpSpPr>
        <p:grpSpPr>
          <a:xfrm>
            <a:off x="1221445" y="3669357"/>
            <a:ext cx="445215" cy="445215"/>
            <a:chOff x="1222325" y="4055849"/>
            <a:chExt cx="445215" cy="445215"/>
          </a:xfrm>
        </p:grpSpPr>
        <p:sp>
          <p:nvSpPr>
            <p:cNvPr id="34" name="Ovál 2">
              <a:extLst>
                <a:ext uri="{FF2B5EF4-FFF2-40B4-BE49-F238E27FC236}">
                  <a16:creationId xmlns:a16="http://schemas.microsoft.com/office/drawing/2014/main" id="{CA4AE268-5BC9-4E64-B365-5FC661077BBE}"/>
                </a:ext>
              </a:extLst>
            </p:cNvPr>
            <p:cNvSpPr/>
            <p:nvPr/>
          </p:nvSpPr>
          <p:spPr>
            <a:xfrm>
              <a:off x="1222325" y="4055849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2C8DDC-6A97-4DB9-9DEF-64CE2C92698C}"/>
                </a:ext>
              </a:extLst>
            </p:cNvPr>
            <p:cNvSpPr txBox="1"/>
            <p:nvPr/>
          </p:nvSpPr>
          <p:spPr>
            <a:xfrm>
              <a:off x="1305319" y="40588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274488B-C9F6-4481-A163-82E047A1CBDC}"/>
              </a:ext>
            </a:extLst>
          </p:cNvPr>
          <p:cNvGrpSpPr/>
          <p:nvPr/>
        </p:nvGrpSpPr>
        <p:grpSpPr>
          <a:xfrm>
            <a:off x="1221445" y="4296715"/>
            <a:ext cx="445215" cy="445215"/>
            <a:chOff x="1233484" y="4800220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F9BA3ECE-1653-43F8-9897-02A221838AE5}"/>
                </a:ext>
              </a:extLst>
            </p:cNvPr>
            <p:cNvSpPr/>
            <p:nvPr/>
          </p:nvSpPr>
          <p:spPr>
            <a:xfrm>
              <a:off x="1233484" y="4800220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F5566B-3158-4294-BE67-104DE97BB0A1}"/>
                </a:ext>
              </a:extLst>
            </p:cNvPr>
            <p:cNvSpPr txBox="1"/>
            <p:nvPr/>
          </p:nvSpPr>
          <p:spPr>
            <a:xfrm>
              <a:off x="1322454" y="4805408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5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8516777" y="3173687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5:00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40543" y="3801045"/>
            <a:ext cx="2169420" cy="180785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C9FAA02-81FA-49DA-AC88-E8C19B32E9E2}"/>
              </a:ext>
            </a:extLst>
          </p:cNvPr>
          <p:cNvSpPr txBox="1"/>
          <p:nvPr/>
        </p:nvSpPr>
        <p:spPr>
          <a:xfrm>
            <a:off x="1153887" y="1114594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Continue the chat conversation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A21CEC-B5FB-46B0-906D-069BD3452849}"/>
              </a:ext>
            </a:extLst>
          </p:cNvPr>
          <p:cNvGrpSpPr/>
          <p:nvPr/>
        </p:nvGrpSpPr>
        <p:grpSpPr>
          <a:xfrm>
            <a:off x="1221445" y="4924073"/>
            <a:ext cx="445215" cy="445215"/>
            <a:chOff x="1221446" y="3325697"/>
            <a:chExt cx="445215" cy="445215"/>
          </a:xfrm>
        </p:grpSpPr>
        <p:sp>
          <p:nvSpPr>
            <p:cNvPr id="37" name="Ovál 2">
              <a:extLst>
                <a:ext uri="{FF2B5EF4-FFF2-40B4-BE49-F238E27FC236}">
                  <a16:creationId xmlns:a16="http://schemas.microsoft.com/office/drawing/2014/main" id="{F6DBE700-7372-4A31-90FE-49E9B6090DD5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DC76D15-CD82-41E4-9531-18E25F60A45F}"/>
                </a:ext>
              </a:extLst>
            </p:cNvPr>
            <p:cNvSpPr txBox="1"/>
            <p:nvPr/>
          </p:nvSpPr>
          <p:spPr>
            <a:xfrm>
              <a:off x="1304440" y="332866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6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191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4926995" y="2012774"/>
            <a:ext cx="5283805" cy="30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8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The next time you use AI for something – for school, for work, for anything –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lang="en-US" sz="2800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8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What is one thing you’ll do differently based on what you practiced today?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4926995" y="1132375"/>
            <a:ext cx="493679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defPPr>
              <a:defRPr lang="en-US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600">
                <a:latin typeface="Samsung SS Head Bold" pitchFamily="2" charset="0"/>
                <a:ea typeface="Poppins"/>
                <a:cs typeface="Samsung SS Head Bold" pitchFamily="2" charset="0"/>
              </a:defRPr>
            </a:lvl1pPr>
          </a:lstStyle>
          <a:p>
            <a:r>
              <a:rPr lang="en-US" dirty="0">
                <a:solidFill>
                  <a:srgbClr val="FFB546"/>
                </a:solidFill>
                <a:sym typeface="Gill Sans"/>
              </a:rPr>
              <a:t>Exit Question</a:t>
            </a:r>
          </a:p>
        </p:txBody>
      </p:sp>
      <p:pic>
        <p:nvPicPr>
          <p:cNvPr id="7" name="Google Shape;398;p97" title="Untitled design (2).png">
            <a:extLst>
              <a:ext uri="{FF2B5EF4-FFF2-40B4-BE49-F238E27FC236}">
                <a16:creationId xmlns:a16="http://schemas.microsoft.com/office/drawing/2014/main" id="{0E79CDBF-B047-4218-B79A-D3274175399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8909" y="1443983"/>
            <a:ext cx="3302524" cy="3401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82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86315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366603" y="1388172"/>
            <a:ext cx="79583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Learning Doesn’t Stop in School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5229912" y="2302046"/>
            <a:ext cx="5319482" cy="267596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Entrepreneurs</a:t>
            </a:r>
          </a:p>
          <a:p>
            <a:endParaRPr lang="en-US" sz="2400" dirty="0">
              <a:solidFill>
                <a:schemeClr val="dk1"/>
              </a:solidFill>
              <a:latin typeface="Samsung SS Body Regular" pitchFamily="2" charset="0"/>
              <a:ea typeface="Poppins"/>
              <a:cs typeface="Samsung SS Body Regular" pitchFamily="2" charset="0"/>
              <a:sym typeface="Gill Sans"/>
            </a:endParaRPr>
          </a:p>
          <a:p>
            <a:r>
              <a:rPr lang="en-US" sz="2400" dirty="0">
                <a:solidFill>
                  <a:schemeClr val="dk1"/>
                </a:solidFill>
                <a:latin typeface="Samsung SS Body Regular" pitchFamily="2" charset="0"/>
                <a:ea typeface="Poppins"/>
                <a:cs typeface="Samsung SS Body Regular" pitchFamily="2" charset="0"/>
                <a:sym typeface="Gill Sans"/>
              </a:rPr>
              <a:t>Researchers</a:t>
            </a:r>
          </a:p>
          <a:p>
            <a:endParaRPr lang="en-US" sz="2400" dirty="0">
              <a:solidFill>
                <a:schemeClr val="dk1"/>
              </a:solidFill>
              <a:latin typeface="Samsung SS Body Regular" pitchFamily="2" charset="0"/>
              <a:ea typeface="Poppins"/>
              <a:cs typeface="Samsung SS Body Regular" pitchFamily="2" charset="0"/>
              <a:sym typeface="Gill Sans"/>
            </a:endParaRPr>
          </a:p>
          <a:p>
            <a:r>
              <a:rPr lang="en-US" sz="2400" dirty="0">
                <a:solidFill>
                  <a:schemeClr val="dk1"/>
                </a:solidFill>
                <a:latin typeface="Samsung SS Body Regular" pitchFamily="2" charset="0"/>
                <a:ea typeface="Poppins"/>
                <a:cs typeface="Samsung SS Body Regular" pitchFamily="2" charset="0"/>
                <a:sym typeface="Gill Sans"/>
              </a:rPr>
              <a:t>Employees </a:t>
            </a:r>
          </a:p>
          <a:p>
            <a:endParaRPr lang="en-US" sz="2400" dirty="0">
              <a:solidFill>
                <a:schemeClr val="dk1"/>
              </a:solidFill>
              <a:latin typeface="Samsung SS Body Regular" pitchFamily="2" charset="0"/>
              <a:ea typeface="Poppins"/>
              <a:cs typeface="Samsung SS Body Regular" pitchFamily="2" charset="0"/>
              <a:sym typeface="Gill Sans"/>
            </a:endParaRPr>
          </a:p>
          <a:p>
            <a:r>
              <a:rPr lang="en-US" sz="2400" dirty="0">
                <a:solidFill>
                  <a:schemeClr val="dk1"/>
                </a:solidFill>
                <a:latin typeface="Samsung SS Body Regular" pitchFamily="2" charset="0"/>
                <a:ea typeface="Poppins"/>
                <a:cs typeface="Samsung SS Body Regular" pitchFamily="2" charset="0"/>
                <a:sym typeface="Gill Sans"/>
              </a:rPr>
              <a:t>Job Seekers</a:t>
            </a:r>
            <a:endParaRPr lang="en-US" sz="2400" dirty="0">
              <a:solidFill>
                <a:schemeClr val="dk1"/>
              </a:solidFill>
              <a:latin typeface="Samsung SS Body Regular" pitchFamily="2" charset="0"/>
              <a:ea typeface="Poppins"/>
              <a:cs typeface="Samsung SS Body Regular" pitchFamily="2" charset="0"/>
              <a:sym typeface="Poppins"/>
            </a:endParaRPr>
          </a:p>
          <a:p>
            <a:endParaRPr lang="en-US" sz="2400" dirty="0">
              <a:latin typeface="Samsung SS Body Regular" pitchFamily="2" charset="0"/>
              <a:cs typeface="Samsung SS Body Regular" pitchFamily="2" charset="0"/>
            </a:endParaRPr>
          </a:p>
        </p:txBody>
      </p:sp>
      <p:pic>
        <p:nvPicPr>
          <p:cNvPr id="8" name="Google Shape;269;p87" title="green-illustrations-04.png">
            <a:extLst>
              <a:ext uri="{FF2B5EF4-FFF2-40B4-BE49-F238E27FC236}">
                <a16:creationId xmlns:a16="http://schemas.microsoft.com/office/drawing/2014/main" id="{3EC31CA8-BF32-4CC3-B6F7-85976CA793F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6603" y="2400300"/>
            <a:ext cx="3493735" cy="2577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06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423354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What is NotebookLM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67" name="Google Shape;266;p87">
            <a:extLst>
              <a:ext uri="{FF2B5EF4-FFF2-40B4-BE49-F238E27FC236}">
                <a16:creationId xmlns:a16="http://schemas.microsoft.com/office/drawing/2014/main" id="{833E1796-CEF4-4995-AE42-3B416ED28F8E}"/>
              </a:ext>
            </a:extLst>
          </p:cNvPr>
          <p:cNvSpPr txBox="1"/>
          <p:nvPr/>
        </p:nvSpPr>
        <p:spPr>
          <a:xfrm>
            <a:off x="1153886" y="1643675"/>
            <a:ext cx="985701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An AI-powered research tool that thinks inside your sources – not across the whole internet. </a:t>
            </a:r>
            <a:endParaRPr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030" y="3127082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263307"/>
              </p:ext>
            </p:extLst>
          </p:nvPr>
        </p:nvGraphicFramePr>
        <p:xfrm>
          <a:off x="1668994" y="2424381"/>
          <a:ext cx="7379755" cy="214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9755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Bold" pitchFamily="2" charset="0"/>
                          <a:ea typeface="SamsungOne-400C" panose="020B0506030303020204" pitchFamily="34" charset="0"/>
                          <a:cs typeface="Samsung SS Body Bold" pitchFamily="2" charset="0"/>
                        </a:rPr>
                        <a:t>You bring the sources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Upload articles, links, PDFs, or videos about your topic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AI reads all of them 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NotebookLM builds its understanding only from what you uploaded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Fewer hallucinations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Because it stays within your sources, it’s more accurate than a general AI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17322A19-4DA2-437A-AE73-289400F94812}"/>
              </a:ext>
            </a:extLst>
          </p:cNvPr>
          <p:cNvGrpSpPr/>
          <p:nvPr/>
        </p:nvGrpSpPr>
        <p:grpSpPr>
          <a:xfrm>
            <a:off x="1153886" y="2526585"/>
            <a:ext cx="445215" cy="445215"/>
            <a:chOff x="3993829" y="2526585"/>
            <a:chExt cx="445215" cy="445215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3993829" y="25265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4072667" y="25345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4138643-1987-4574-8640-A00A01799A83}"/>
              </a:ext>
            </a:extLst>
          </p:cNvPr>
          <p:cNvGrpSpPr/>
          <p:nvPr/>
        </p:nvGrpSpPr>
        <p:grpSpPr>
          <a:xfrm>
            <a:off x="1153886" y="3258567"/>
            <a:ext cx="445215" cy="445215"/>
            <a:chOff x="3993829" y="3258567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4076823" y="328260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AAB3EE9-2F19-453A-B4F4-CB9CB3BCE2E0}"/>
              </a:ext>
            </a:extLst>
          </p:cNvPr>
          <p:cNvGrpSpPr/>
          <p:nvPr/>
        </p:nvGrpSpPr>
        <p:grpSpPr>
          <a:xfrm>
            <a:off x="1153886" y="3977451"/>
            <a:ext cx="445215" cy="445215"/>
            <a:chOff x="3993829" y="3977451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4076823" y="401101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828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775332"/>
            <a:ext cx="58674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3 Parts of NotebookLM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148360"/>
              </p:ext>
            </p:extLst>
          </p:nvPr>
        </p:nvGraphicFramePr>
        <p:xfrm>
          <a:off x="1442319" y="1707856"/>
          <a:ext cx="9268629" cy="366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543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  <a:gridCol w="3089543">
                  <a:extLst>
                    <a:ext uri="{9D8B030D-6E8A-4147-A177-3AD203B41FA5}">
                      <a16:colId xmlns:a16="http://schemas.microsoft.com/office/drawing/2014/main" val="2791924225"/>
                    </a:ext>
                  </a:extLst>
                </a:gridCol>
              </a:tblGrid>
              <a:tr h="36691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68DE309A-4404-49E5-8823-D3A3E0E71567}"/>
              </a:ext>
            </a:extLst>
          </p:cNvPr>
          <p:cNvGrpSpPr/>
          <p:nvPr/>
        </p:nvGrpSpPr>
        <p:grpSpPr>
          <a:xfrm>
            <a:off x="1283804" y="1583165"/>
            <a:ext cx="540000" cy="540000"/>
            <a:chOff x="1283804" y="3397524"/>
            <a:chExt cx="540000" cy="540000"/>
          </a:xfrm>
        </p:grpSpPr>
        <p:sp>
          <p:nvSpPr>
            <p:cNvPr id="38" name="Ovál 2">
              <a:extLst>
                <a:ext uri="{FF2B5EF4-FFF2-40B4-BE49-F238E27FC236}">
                  <a16:creationId xmlns:a16="http://schemas.microsoft.com/office/drawing/2014/main" id="{12CE10CE-C692-4646-9EC2-D3B847E78924}"/>
                </a:ext>
              </a:extLst>
            </p:cNvPr>
            <p:cNvSpPr/>
            <p:nvPr/>
          </p:nvSpPr>
          <p:spPr>
            <a:xfrm>
              <a:off x="1283804" y="3397524"/>
              <a:ext cx="540000" cy="540000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723683-AD66-4AEC-A829-7C49B4422333}"/>
                </a:ext>
              </a:extLst>
            </p:cNvPr>
            <p:cNvSpPr txBox="1"/>
            <p:nvPr/>
          </p:nvSpPr>
          <p:spPr>
            <a:xfrm>
              <a:off x="1387580" y="3450538"/>
              <a:ext cx="324136" cy="359806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B70FEA-BA14-42CE-9BE1-6DF99994B1A1}"/>
              </a:ext>
            </a:extLst>
          </p:cNvPr>
          <p:cNvGrpSpPr/>
          <p:nvPr/>
        </p:nvGrpSpPr>
        <p:grpSpPr>
          <a:xfrm>
            <a:off x="4388500" y="1583165"/>
            <a:ext cx="540000" cy="540000"/>
            <a:chOff x="4388500" y="3397524"/>
            <a:chExt cx="540000" cy="540000"/>
          </a:xfrm>
        </p:grpSpPr>
        <p:sp>
          <p:nvSpPr>
            <p:cNvPr id="39" name="Ovál 2">
              <a:extLst>
                <a:ext uri="{FF2B5EF4-FFF2-40B4-BE49-F238E27FC236}">
                  <a16:creationId xmlns:a16="http://schemas.microsoft.com/office/drawing/2014/main" id="{5BBFE6FD-73CE-4F53-BC07-164EAC93E64D}"/>
                </a:ext>
              </a:extLst>
            </p:cNvPr>
            <p:cNvSpPr/>
            <p:nvPr/>
          </p:nvSpPr>
          <p:spPr>
            <a:xfrm>
              <a:off x="4388500" y="3397524"/>
              <a:ext cx="540000" cy="540000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AAFE4D-4A51-4BB8-8229-7705EE5689D0}"/>
                </a:ext>
              </a:extLst>
            </p:cNvPr>
            <p:cNvSpPr txBox="1"/>
            <p:nvPr/>
          </p:nvSpPr>
          <p:spPr>
            <a:xfrm>
              <a:off x="4496432" y="3450538"/>
              <a:ext cx="324136" cy="359806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BB2BFC1-B2EE-49F8-9988-1D0FB8A2C0EB}"/>
              </a:ext>
            </a:extLst>
          </p:cNvPr>
          <p:cNvSpPr txBox="1"/>
          <p:nvPr/>
        </p:nvSpPr>
        <p:spPr>
          <a:xfrm>
            <a:off x="4670606" y="193434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Chat</a:t>
            </a:r>
          </a:p>
          <a:p>
            <a:pPr algn="ctr"/>
            <a:endParaRPr lang="en-US" sz="1600" dirty="0">
              <a:solidFill>
                <a:schemeClr val="dk1"/>
              </a:solidFill>
              <a:latin typeface="Samsung SS Body Regular"/>
              <a:ea typeface="Gill Sans"/>
              <a:cs typeface="Gill Sans"/>
              <a:sym typeface="Gill Sans"/>
            </a:endParaRPr>
          </a:p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Ask questions about your sources</a:t>
            </a:r>
          </a:p>
          <a:p>
            <a:pPr algn="ctr"/>
            <a:endParaRPr lang="en-US" sz="1600" dirty="0">
              <a:solidFill>
                <a:schemeClr val="dk1"/>
              </a:solidFill>
              <a:latin typeface="Samsung SS Body Regular"/>
              <a:ea typeface="Gill Sans"/>
              <a:cs typeface="Gill Sans"/>
              <a:sym typeface="Gill Sans"/>
            </a:endParaRPr>
          </a:p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AI stays inside what you uploaded</a:t>
            </a:r>
          </a:p>
          <a:p>
            <a:pPr algn="ctr"/>
            <a:endParaRPr lang="en-US" sz="1600" dirty="0">
              <a:solidFill>
                <a:schemeClr val="dk1"/>
              </a:solidFill>
              <a:latin typeface="Samsung SS Body Regular"/>
              <a:ea typeface="Gill Sans"/>
              <a:cs typeface="Gill Sans"/>
              <a:sym typeface="Gill Sans"/>
            </a:endParaRPr>
          </a:p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Use BRIEF prompts for better responses</a:t>
            </a:r>
          </a:p>
          <a:p>
            <a:pPr algn="ctr"/>
            <a:endParaRPr lang="en-US" sz="1600" dirty="0">
              <a:solidFill>
                <a:schemeClr val="dk1"/>
              </a:solidFill>
              <a:latin typeface="Samsung SS Body Regular"/>
              <a:ea typeface="Gill Sans"/>
              <a:cs typeface="Gill Sans"/>
              <a:sym typeface="Gill Sans"/>
            </a:endParaRPr>
          </a:p>
          <a:p>
            <a:pPr algn="ctr"/>
            <a:r>
              <a:rPr lang="en-US" sz="1600" dirty="0">
                <a:solidFill>
                  <a:schemeClr val="dk1"/>
                </a:solidFill>
                <a:latin typeface="Samsung SS Body Regular"/>
                <a:ea typeface="Gill Sans"/>
                <a:cs typeface="Gill Sans"/>
                <a:sym typeface="Gill Sans"/>
              </a:rPr>
              <a:t>Responses include source citations</a:t>
            </a:r>
          </a:p>
          <a:p>
            <a:pPr algn="ctr"/>
            <a:endParaRPr lang="en-US" sz="1600" dirty="0">
              <a:latin typeface="Samsung SS Body Regular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562172" y="1938920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Bold" pitchFamily="2" charset="0"/>
                <a:ea typeface="SamsungOne-400C" panose="020B0506030303020204" pitchFamily="34" charset="0"/>
                <a:cs typeface="Samsung SS Body Bold" pitchFamily="2" charset="0"/>
              </a:rPr>
              <a:t>Sources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Articles &amp; links you import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Videos &amp; PDFs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‘Discover Sources’ to find new 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Select &amp; import with the blue button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FB9ABA-31CD-4EE4-8FBB-4CCE5ED6F469}"/>
              </a:ext>
            </a:extLst>
          </p:cNvPr>
          <p:cNvSpPr txBox="1"/>
          <p:nvPr/>
        </p:nvSpPr>
        <p:spPr>
          <a:xfrm>
            <a:off x="7779040" y="1934342"/>
            <a:ext cx="2826328" cy="82328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Bold" pitchFamily="2" charset="0"/>
                <a:ea typeface="SamsungOne-400C" panose="020B0506030303020204" pitchFamily="34" charset="0"/>
                <a:cs typeface="Samsung SS Body Bold" pitchFamily="2" charset="0"/>
              </a:rPr>
              <a:t>Studio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Generate briefing docs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Create mind maps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Make flashcards &amp; quizzes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latin typeface="Samsung SS Body Regular" pitchFamily="2" charset="0"/>
              <a:ea typeface="SamsungOne-400C" panose="020B0506030303020204" pitchFamily="34" charset="0"/>
              <a:cs typeface="Samsung SS Body Regular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Only 3 audio/video overviews!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E2B10B-35EF-48B2-ADE2-E5DA11F83087}"/>
              </a:ext>
            </a:extLst>
          </p:cNvPr>
          <p:cNvGrpSpPr/>
          <p:nvPr/>
        </p:nvGrpSpPr>
        <p:grpSpPr>
          <a:xfrm>
            <a:off x="7459672" y="1583165"/>
            <a:ext cx="540000" cy="540000"/>
            <a:chOff x="7459672" y="3397524"/>
            <a:chExt cx="540000" cy="540000"/>
          </a:xfrm>
        </p:grpSpPr>
        <p:sp>
          <p:nvSpPr>
            <p:cNvPr id="41" name="Ovál 8">
              <a:extLst>
                <a:ext uri="{FF2B5EF4-FFF2-40B4-BE49-F238E27FC236}">
                  <a16:creationId xmlns:a16="http://schemas.microsoft.com/office/drawing/2014/main" id="{3D6E7D56-7332-4A32-8AE6-06AB20FC5E2B}"/>
                </a:ext>
              </a:extLst>
            </p:cNvPr>
            <p:cNvSpPr/>
            <p:nvPr/>
          </p:nvSpPr>
          <p:spPr>
            <a:xfrm>
              <a:off x="7459672" y="3397524"/>
              <a:ext cx="540000" cy="540000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9CBEE0-B20A-436A-A105-7ABA3305E8F6}"/>
                </a:ext>
              </a:extLst>
            </p:cNvPr>
            <p:cNvSpPr txBox="1"/>
            <p:nvPr/>
          </p:nvSpPr>
          <p:spPr>
            <a:xfrm>
              <a:off x="7567604" y="3449592"/>
              <a:ext cx="324136" cy="359806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416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délník 8">
            <a:extLst>
              <a:ext uri="{FF2B5EF4-FFF2-40B4-BE49-F238E27FC236}">
                <a16:creationId xmlns:a16="http://schemas.microsoft.com/office/drawing/2014/main" id="{4A0C6B0F-0487-4299-A2E7-AD903E3484C3}"/>
              </a:ext>
            </a:extLst>
          </p:cNvPr>
          <p:cNvSpPr/>
          <p:nvPr/>
        </p:nvSpPr>
        <p:spPr>
          <a:xfrm>
            <a:off x="7523018" y="4077362"/>
            <a:ext cx="425455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7" name="Obdélník 8">
            <a:extLst>
              <a:ext uri="{FF2B5EF4-FFF2-40B4-BE49-F238E27FC236}">
                <a16:creationId xmlns:a16="http://schemas.microsoft.com/office/drawing/2014/main" id="{778FC080-1ED8-4D75-97C0-496F7896D559}"/>
              </a:ext>
            </a:extLst>
          </p:cNvPr>
          <p:cNvSpPr/>
          <p:nvPr/>
        </p:nvSpPr>
        <p:spPr>
          <a:xfrm>
            <a:off x="397932" y="159682"/>
            <a:ext cx="4234440" cy="19842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1916793-46B9-402C-97A1-ED61D642AEA3}"/>
              </a:ext>
            </a:extLst>
          </p:cNvPr>
          <p:cNvSpPr/>
          <p:nvPr/>
        </p:nvSpPr>
        <p:spPr>
          <a:xfrm>
            <a:off x="677780" y="956153"/>
            <a:ext cx="2012966" cy="4833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892E4F30-9A0C-4409-AB8E-CDE22E4EFE51}"/>
              </a:ext>
            </a:extLst>
          </p:cNvPr>
          <p:cNvSpPr/>
          <p:nvPr/>
        </p:nvSpPr>
        <p:spPr>
          <a:xfrm>
            <a:off x="675168" y="947841"/>
            <a:ext cx="10841666" cy="4939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graphicFrame>
        <p:nvGraphicFramePr>
          <p:cNvPr id="17" name="think-cell data - do not delete">
            <a:extLst>
              <a:ext uri="{FF2B5EF4-FFF2-40B4-BE49-F238E27FC236}">
                <a16:creationId xmlns:a16="http://schemas.microsoft.com/office/drawing/2014/main" id="{3BE1A09F-73BC-8BCF-AD30-031B8BC2AE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172249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E1A09F-73BC-8BCF-AD30-031B8BC2AE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ětiva 12">
            <a:extLst>
              <a:ext uri="{FF2B5EF4-FFF2-40B4-BE49-F238E27FC236}">
                <a16:creationId xmlns:a16="http://schemas.microsoft.com/office/drawing/2014/main" id="{16D4BCA2-B4C6-0F3F-DC33-643F22B8F33B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solidFill>
                <a:schemeClr val="bg1"/>
              </a:solidFill>
              <a:ea typeface="Samsung Sharp Sans Medium" charset="0"/>
              <a:cs typeface="Samsung Sharp Sans Medium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0C5CE4-7FC9-47D5-B85B-BC9EDC981FD0}"/>
              </a:ext>
            </a:extLst>
          </p:cNvPr>
          <p:cNvSpPr/>
          <p:nvPr/>
        </p:nvSpPr>
        <p:spPr>
          <a:xfrm>
            <a:off x="7287155" y="947840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5BE1B-A7DF-4654-A15D-7DBD2EE657C7}"/>
              </a:ext>
            </a:extLst>
          </p:cNvPr>
          <p:cNvSpPr txBox="1"/>
          <p:nvPr/>
        </p:nvSpPr>
        <p:spPr>
          <a:xfrm>
            <a:off x="600161" y="424621"/>
            <a:ext cx="6129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The BRIEF Framework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E77511-1B0D-4020-B22E-1E90F7659CBA}"/>
              </a:ext>
            </a:extLst>
          </p:cNvPr>
          <p:cNvSpPr/>
          <p:nvPr/>
        </p:nvSpPr>
        <p:spPr>
          <a:xfrm>
            <a:off x="2886422" y="947839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ACFED6-20DD-47B5-B7D6-AE393DC39058}"/>
              </a:ext>
            </a:extLst>
          </p:cNvPr>
          <p:cNvSpPr/>
          <p:nvPr/>
        </p:nvSpPr>
        <p:spPr>
          <a:xfrm>
            <a:off x="5087945" y="947838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49" name="Ovál 38">
            <a:extLst>
              <a:ext uri="{FF2B5EF4-FFF2-40B4-BE49-F238E27FC236}">
                <a16:creationId xmlns:a16="http://schemas.microsoft.com/office/drawing/2014/main" id="{9B098CBC-1A39-4490-868C-4E56082E1585}"/>
              </a:ext>
            </a:extLst>
          </p:cNvPr>
          <p:cNvSpPr/>
          <p:nvPr/>
        </p:nvSpPr>
        <p:spPr>
          <a:xfrm>
            <a:off x="3640545" y="1582404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E1171330-7941-4146-9766-1BCEE57E31B0}"/>
              </a:ext>
            </a:extLst>
          </p:cNvPr>
          <p:cNvSpPr/>
          <p:nvPr/>
        </p:nvSpPr>
        <p:spPr>
          <a:xfrm>
            <a:off x="1442142" y="1572632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EA60C2-04EA-4DA3-A476-38437DA1C758}"/>
              </a:ext>
            </a:extLst>
          </p:cNvPr>
          <p:cNvSpPr/>
          <p:nvPr/>
        </p:nvSpPr>
        <p:spPr>
          <a:xfrm>
            <a:off x="9501950" y="947837"/>
            <a:ext cx="2012966" cy="4837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cxnSp>
        <p:nvCxnSpPr>
          <p:cNvPr id="40" name="Přímá spojnice 37">
            <a:extLst>
              <a:ext uri="{FF2B5EF4-FFF2-40B4-BE49-F238E27FC236}">
                <a16:creationId xmlns:a16="http://schemas.microsoft.com/office/drawing/2014/main" id="{CFC3C6BA-F1CA-4177-95F5-C235DABF8DA9}"/>
              </a:ext>
            </a:extLst>
          </p:cNvPr>
          <p:cNvCxnSpPr>
            <a:cxnSpLocks/>
          </p:cNvCxnSpPr>
          <p:nvPr/>
        </p:nvCxnSpPr>
        <p:spPr>
          <a:xfrm>
            <a:off x="1697186" y="1821005"/>
            <a:ext cx="8864134" cy="0"/>
          </a:xfrm>
          <a:prstGeom prst="line">
            <a:avLst/>
          </a:prstGeom>
          <a:ln w="19050">
            <a:solidFill>
              <a:srgbClr val="FF68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ál 2">
            <a:extLst>
              <a:ext uri="{FF2B5EF4-FFF2-40B4-BE49-F238E27FC236}">
                <a16:creationId xmlns:a16="http://schemas.microsoft.com/office/drawing/2014/main" id="{5A215258-6696-461A-BC5C-04E6F564ABC1}"/>
              </a:ext>
            </a:extLst>
          </p:cNvPr>
          <p:cNvSpPr/>
          <p:nvPr/>
        </p:nvSpPr>
        <p:spPr>
          <a:xfrm>
            <a:off x="1186806" y="1889054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AFCA3-E50F-4EF0-984F-43F537EE9D0A}"/>
              </a:ext>
            </a:extLst>
          </p:cNvPr>
          <p:cNvSpPr txBox="1"/>
          <p:nvPr/>
        </p:nvSpPr>
        <p:spPr>
          <a:xfrm>
            <a:off x="1311065" y="2084429"/>
            <a:ext cx="737754" cy="118778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7" name="Ovál 2">
            <a:extLst>
              <a:ext uri="{FF2B5EF4-FFF2-40B4-BE49-F238E27FC236}">
                <a16:creationId xmlns:a16="http://schemas.microsoft.com/office/drawing/2014/main" id="{31D9AE33-C6FE-4027-AC95-FA34FC77B18C}"/>
              </a:ext>
            </a:extLst>
          </p:cNvPr>
          <p:cNvSpPr/>
          <p:nvPr/>
        </p:nvSpPr>
        <p:spPr>
          <a:xfrm>
            <a:off x="3391532" y="1911901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418FEF-3BBF-498E-B418-C344B008DBB7}"/>
              </a:ext>
            </a:extLst>
          </p:cNvPr>
          <p:cNvSpPr txBox="1"/>
          <p:nvPr/>
        </p:nvSpPr>
        <p:spPr>
          <a:xfrm>
            <a:off x="3488066" y="2084429"/>
            <a:ext cx="805006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8DE070EC-3D0E-4C13-834F-0F60565D0715}"/>
              </a:ext>
            </a:extLst>
          </p:cNvPr>
          <p:cNvSpPr txBox="1"/>
          <p:nvPr/>
        </p:nvSpPr>
        <p:spPr>
          <a:xfrm>
            <a:off x="287629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Role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Who the AI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should be</a:t>
            </a:r>
          </a:p>
        </p:txBody>
      </p:sp>
      <p:sp>
        <p:nvSpPr>
          <p:cNvPr id="50" name="TextBox 9">
            <a:extLst>
              <a:ext uri="{FF2B5EF4-FFF2-40B4-BE49-F238E27FC236}">
                <a16:creationId xmlns:a16="http://schemas.microsoft.com/office/drawing/2014/main" id="{855FB4D3-074D-4D7E-997B-634A43BE1836}"/>
              </a:ext>
            </a:extLst>
          </p:cNvPr>
          <p:cNvSpPr txBox="1"/>
          <p:nvPr/>
        </p:nvSpPr>
        <p:spPr>
          <a:xfrm>
            <a:off x="677084" y="371336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Background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Situation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Context</a:t>
            </a:r>
          </a:p>
        </p:txBody>
      </p:sp>
      <p:sp>
        <p:nvSpPr>
          <p:cNvPr id="52" name="Ovál 38">
            <a:extLst>
              <a:ext uri="{FF2B5EF4-FFF2-40B4-BE49-F238E27FC236}">
                <a16:creationId xmlns:a16="http://schemas.microsoft.com/office/drawing/2014/main" id="{5A7DC385-4240-49E4-945E-4584AFB50197}"/>
              </a:ext>
            </a:extLst>
          </p:cNvPr>
          <p:cNvSpPr/>
          <p:nvPr/>
        </p:nvSpPr>
        <p:spPr>
          <a:xfrm>
            <a:off x="5817205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53" name="Ovál 2">
            <a:extLst>
              <a:ext uri="{FF2B5EF4-FFF2-40B4-BE49-F238E27FC236}">
                <a16:creationId xmlns:a16="http://schemas.microsoft.com/office/drawing/2014/main" id="{C7E0E6DC-F88C-44D6-B1AC-558D62E82337}"/>
              </a:ext>
            </a:extLst>
          </p:cNvPr>
          <p:cNvSpPr/>
          <p:nvPr/>
        </p:nvSpPr>
        <p:spPr>
          <a:xfrm>
            <a:off x="5568192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6FB09F-7F7A-4A19-9F36-A18DADAB2427}"/>
              </a:ext>
            </a:extLst>
          </p:cNvPr>
          <p:cNvSpPr txBox="1"/>
          <p:nvPr/>
        </p:nvSpPr>
        <p:spPr>
          <a:xfrm>
            <a:off x="5840821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6" name="TextBox 9">
            <a:extLst>
              <a:ext uri="{FF2B5EF4-FFF2-40B4-BE49-F238E27FC236}">
                <a16:creationId xmlns:a16="http://schemas.microsoft.com/office/drawing/2014/main" id="{AD26E4A9-E763-44E3-B18B-0C5F410E3138}"/>
              </a:ext>
            </a:extLst>
          </p:cNvPr>
          <p:cNvSpPr txBox="1"/>
          <p:nvPr/>
        </p:nvSpPr>
        <p:spPr>
          <a:xfrm>
            <a:off x="5089517" y="3707376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Input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The info it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must use</a:t>
            </a:r>
          </a:p>
        </p:txBody>
      </p:sp>
      <p:sp>
        <p:nvSpPr>
          <p:cNvPr id="57" name="TextBox 9">
            <a:extLst>
              <a:ext uri="{FF2B5EF4-FFF2-40B4-BE49-F238E27FC236}">
                <a16:creationId xmlns:a16="http://schemas.microsoft.com/office/drawing/2014/main" id="{F850E853-11FC-4DB9-A29D-BA64D3D2D973}"/>
              </a:ext>
            </a:extLst>
          </p:cNvPr>
          <p:cNvSpPr txBox="1"/>
          <p:nvPr/>
        </p:nvSpPr>
        <p:spPr>
          <a:xfrm>
            <a:off x="7281924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End Goal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What a great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answer looks like</a:t>
            </a:r>
          </a:p>
        </p:txBody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CDB2D145-CD73-4844-A65A-5AD858459871}"/>
              </a:ext>
            </a:extLst>
          </p:cNvPr>
          <p:cNvSpPr txBox="1"/>
          <p:nvPr/>
        </p:nvSpPr>
        <p:spPr>
          <a:xfrm>
            <a:off x="9498961" y="3707340"/>
            <a:ext cx="2020781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 fontAlgn="t"/>
            <a: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Format</a:t>
            </a:r>
            <a:br>
              <a:rPr lang="en-US" sz="20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</a:br>
            <a:r>
              <a:rPr lang="en-US" sz="8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 </a:t>
            </a:r>
          </a:p>
          <a:p>
            <a:pPr algn="ctr" fontAlgn="t"/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Layout, </a:t>
            </a:r>
            <a:b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</a:br>
            <a:r>
              <a:rPr lang="en-US" sz="1400" b="0" i="0" dirty="0"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length, style</a:t>
            </a:r>
          </a:p>
        </p:txBody>
      </p:sp>
      <p:sp>
        <p:nvSpPr>
          <p:cNvPr id="59" name="Ovál 38">
            <a:extLst>
              <a:ext uri="{FF2B5EF4-FFF2-40B4-BE49-F238E27FC236}">
                <a16:creationId xmlns:a16="http://schemas.microsoft.com/office/drawing/2014/main" id="{F7B0D775-56EE-4AD2-BA7B-0C52F9BF4121}"/>
              </a:ext>
            </a:extLst>
          </p:cNvPr>
          <p:cNvSpPr/>
          <p:nvPr/>
        </p:nvSpPr>
        <p:spPr>
          <a:xfrm>
            <a:off x="8025952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0" name="Ovál 2">
            <a:extLst>
              <a:ext uri="{FF2B5EF4-FFF2-40B4-BE49-F238E27FC236}">
                <a16:creationId xmlns:a16="http://schemas.microsoft.com/office/drawing/2014/main" id="{FF7A0F2C-DCF5-4866-877A-E458C8FB1774}"/>
              </a:ext>
            </a:extLst>
          </p:cNvPr>
          <p:cNvSpPr/>
          <p:nvPr/>
        </p:nvSpPr>
        <p:spPr>
          <a:xfrm>
            <a:off x="7776939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17E58F-0045-4776-AC9A-745A7B663D64}"/>
              </a:ext>
            </a:extLst>
          </p:cNvPr>
          <p:cNvSpPr txBox="1"/>
          <p:nvPr/>
        </p:nvSpPr>
        <p:spPr>
          <a:xfrm>
            <a:off x="8049568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2" name="Ovál 38">
            <a:extLst>
              <a:ext uri="{FF2B5EF4-FFF2-40B4-BE49-F238E27FC236}">
                <a16:creationId xmlns:a16="http://schemas.microsoft.com/office/drawing/2014/main" id="{2E1FE91C-8991-4565-AAAF-962B8C94E4BC}"/>
              </a:ext>
            </a:extLst>
          </p:cNvPr>
          <p:cNvSpPr/>
          <p:nvPr/>
        </p:nvSpPr>
        <p:spPr>
          <a:xfrm>
            <a:off x="10266371" y="1577785"/>
            <a:ext cx="522733" cy="533148"/>
          </a:xfrm>
          <a:prstGeom prst="ellipse">
            <a:avLst/>
          </a:prstGeom>
          <a:solidFill>
            <a:srgbClr val="FF68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698"/>
              </a:lnSpc>
            </a:pPr>
            <a:endParaRPr lang="en-US" sz="2000" b="1" dirty="0">
              <a:solidFill>
                <a:schemeClr val="bg1"/>
              </a:solidFill>
              <a:latin typeface="Samsung SS Body Bold" pitchFamily="2" charset="0"/>
              <a:ea typeface="Samsung Sharp Sans Medium" charset="0"/>
              <a:cs typeface="Samsung SS Body Bold" pitchFamily="2" charset="0"/>
            </a:endParaRPr>
          </a:p>
        </p:txBody>
      </p:sp>
      <p:sp>
        <p:nvSpPr>
          <p:cNvPr id="63" name="Ovál 2">
            <a:extLst>
              <a:ext uri="{FF2B5EF4-FFF2-40B4-BE49-F238E27FC236}">
                <a16:creationId xmlns:a16="http://schemas.microsoft.com/office/drawing/2014/main" id="{065C4552-2AAE-4FEF-8551-B95F20251692}"/>
              </a:ext>
            </a:extLst>
          </p:cNvPr>
          <p:cNvSpPr/>
          <p:nvPr/>
        </p:nvSpPr>
        <p:spPr>
          <a:xfrm>
            <a:off x="10017358" y="1907282"/>
            <a:ext cx="1020760" cy="1038655"/>
          </a:xfrm>
          <a:prstGeom prst="ellipse">
            <a:avLst/>
          </a:prstGeom>
          <a:solidFill>
            <a:srgbClr val="FF4337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15F050-0127-4D36-A612-C26749D26A83}"/>
              </a:ext>
            </a:extLst>
          </p:cNvPr>
          <p:cNvSpPr txBox="1"/>
          <p:nvPr/>
        </p:nvSpPr>
        <p:spPr>
          <a:xfrm>
            <a:off x="10289987" y="2079810"/>
            <a:ext cx="475500" cy="66018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F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2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582393"/>
            <a:ext cx="3457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NotebookLM</a:t>
            </a:r>
          </a:p>
        </p:txBody>
      </p:sp>
      <p:pic>
        <p:nvPicPr>
          <p:cNvPr id="7" name="Google Shape;329;p91" title="Notebook_LM (1).png">
            <a:extLst>
              <a:ext uri="{FF2B5EF4-FFF2-40B4-BE49-F238E27FC236}">
                <a16:creationId xmlns:a16="http://schemas.microsoft.com/office/drawing/2014/main" id="{5A651649-571B-49F7-BA31-EB5022916F6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76399" y="1423021"/>
            <a:ext cx="8839202" cy="4011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287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40;p92" title="Sources.png">
            <a:extLst>
              <a:ext uri="{FF2B5EF4-FFF2-40B4-BE49-F238E27FC236}">
                <a16:creationId xmlns:a16="http://schemas.microsoft.com/office/drawing/2014/main" id="{4CFAC1C7-6987-42C7-93F0-E34751248EF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17265" y="971666"/>
            <a:ext cx="2145800" cy="36575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59473"/>
              </p:ext>
            </p:extLst>
          </p:nvPr>
        </p:nvGraphicFramePr>
        <p:xfrm>
          <a:off x="-2770795" y="-737714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5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770795" y="-737714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847052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Find Resources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47" y="2387780"/>
            <a:ext cx="256681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72580"/>
              </p:ext>
            </p:extLst>
          </p:nvPr>
        </p:nvGraphicFramePr>
        <p:xfrm>
          <a:off x="1736555" y="1685079"/>
          <a:ext cx="5226220" cy="3731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6220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Open NotebookLM and create a new notebook (notebooklm.google.com)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Click ‘Discover Sources’ top right — or search in another tab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Search using prompts like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Font typeface="+mj-lt"/>
                        <a:buAutoNum type="alphaLcParenR"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 AI in [career]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Font typeface="+mj-lt"/>
                        <a:buAutoNum type="alphaLcParenR"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 How AI is changing [career]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Font typeface="+mj-lt"/>
                        <a:buAutoNum type="alphaLcParenR"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 Examples of AI in [career]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Check the boxes next to useful sources, then click the blue import button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Clr>
                          <a:schemeClr val="dk1"/>
                        </a:buClr>
                        <a:buSzPts val="1400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cs typeface="Samsung SS Body Regular" pitchFamily="2" charset="0"/>
                          <a:sym typeface="Gill Sans"/>
                        </a:rPr>
                        <a:t>Explore the Studio p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anel and generate a study aid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88750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6" y="1766027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6" y="2414641"/>
            <a:ext cx="445215" cy="445215"/>
            <a:chOff x="1221446" y="2606813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04440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6" y="3041999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04440" y="332866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8272FE7-C69E-44B4-BFDA-A580A0150583}"/>
              </a:ext>
            </a:extLst>
          </p:cNvPr>
          <p:cNvGrpSpPr/>
          <p:nvPr/>
        </p:nvGrpSpPr>
        <p:grpSpPr>
          <a:xfrm>
            <a:off x="1221446" y="4240857"/>
            <a:ext cx="445215" cy="445215"/>
            <a:chOff x="1222325" y="4055849"/>
            <a:chExt cx="445215" cy="445215"/>
          </a:xfrm>
        </p:grpSpPr>
        <p:sp>
          <p:nvSpPr>
            <p:cNvPr id="34" name="Ovál 2">
              <a:extLst>
                <a:ext uri="{FF2B5EF4-FFF2-40B4-BE49-F238E27FC236}">
                  <a16:creationId xmlns:a16="http://schemas.microsoft.com/office/drawing/2014/main" id="{CA4AE268-5BC9-4E64-B365-5FC661077BBE}"/>
                </a:ext>
              </a:extLst>
            </p:cNvPr>
            <p:cNvSpPr/>
            <p:nvPr/>
          </p:nvSpPr>
          <p:spPr>
            <a:xfrm>
              <a:off x="1222325" y="4055849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2C8DDC-6A97-4DB9-9DEF-64CE2C92698C}"/>
                </a:ext>
              </a:extLst>
            </p:cNvPr>
            <p:cNvSpPr txBox="1"/>
            <p:nvPr/>
          </p:nvSpPr>
          <p:spPr>
            <a:xfrm>
              <a:off x="1305319" y="40588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274488B-C9F6-4481-A163-82E047A1CBDC}"/>
              </a:ext>
            </a:extLst>
          </p:cNvPr>
          <p:cNvGrpSpPr/>
          <p:nvPr/>
        </p:nvGrpSpPr>
        <p:grpSpPr>
          <a:xfrm>
            <a:off x="1221446" y="4868215"/>
            <a:ext cx="445215" cy="445215"/>
            <a:chOff x="1233484" y="4800220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F9BA3ECE-1653-43F8-9897-02A221838AE5}"/>
                </a:ext>
              </a:extLst>
            </p:cNvPr>
            <p:cNvSpPr/>
            <p:nvPr/>
          </p:nvSpPr>
          <p:spPr>
            <a:xfrm>
              <a:off x="1233484" y="4800220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F5566B-3158-4294-BE67-104DE97BB0A1}"/>
                </a:ext>
              </a:extLst>
            </p:cNvPr>
            <p:cNvSpPr txBox="1"/>
            <p:nvPr/>
          </p:nvSpPr>
          <p:spPr>
            <a:xfrm>
              <a:off x="1316478" y="4805408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5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7433397" y="3270300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8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57163" y="3897658"/>
            <a:ext cx="2169420" cy="180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623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233481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847052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 – Activity #1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407237"/>
              </p:ext>
            </p:extLst>
          </p:nvPr>
        </p:nvGraphicFramePr>
        <p:xfrm>
          <a:off x="1985907" y="1702286"/>
          <a:ext cx="5243568" cy="3580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3568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Bold" pitchFamily="2" charset="0"/>
                          <a:ea typeface="SamsungOne-400C" panose="020B0506030303020204" pitchFamily="34" charset="0"/>
                          <a:cs typeface="Samsung SS Body Bold" pitchFamily="2" charset="0"/>
                        </a:rPr>
                        <a:t>Briefing Doc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A summary of all your sources’ key themes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Mind Map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A visual diagram of connected ideas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Flashcards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Q&amp;A cards for studying key concepts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Quiz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Test your understanding of the material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Audio Overview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A podcast-style summary of your sources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214334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1328C728-4682-46F0-BFDD-74377841E52F}"/>
              </a:ext>
            </a:extLst>
          </p:cNvPr>
          <p:cNvGrpSpPr/>
          <p:nvPr/>
        </p:nvGrpSpPr>
        <p:grpSpPr>
          <a:xfrm>
            <a:off x="1384127" y="1804490"/>
            <a:ext cx="445215" cy="445215"/>
            <a:chOff x="1394277" y="2107485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D9EF96A-365F-4FEC-A7FF-9E59A2AEA1AA}"/>
              </a:ext>
            </a:extLst>
          </p:cNvPr>
          <p:cNvGrpSpPr/>
          <p:nvPr/>
        </p:nvGrpSpPr>
        <p:grpSpPr>
          <a:xfrm>
            <a:off x="1384127" y="2531932"/>
            <a:ext cx="445215" cy="449755"/>
            <a:chOff x="1394277" y="2834927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83247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9C7458E-16BE-48F9-83A0-947E35A0CD51}"/>
              </a:ext>
            </a:extLst>
          </p:cNvPr>
          <p:cNvGrpSpPr/>
          <p:nvPr/>
        </p:nvGrpSpPr>
        <p:grpSpPr>
          <a:xfrm>
            <a:off x="1384127" y="3250816"/>
            <a:ext cx="445215" cy="449755"/>
            <a:chOff x="1394277" y="3553811"/>
            <a:chExt cx="445215" cy="449755"/>
          </a:xfrm>
        </p:grpSpPr>
        <p:sp>
          <p:nvSpPr>
            <p:cNvPr id="49" name="Ovál 2">
              <a:extLst>
                <a:ext uri="{FF2B5EF4-FFF2-40B4-BE49-F238E27FC236}">
                  <a16:creationId xmlns:a16="http://schemas.microsoft.com/office/drawing/2014/main" id="{55E58257-B8B1-4C59-A7D2-2F4800D08DA4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65FC50-4909-497C-8B4B-F427D68E5FCD}"/>
                </a:ext>
              </a:extLst>
            </p:cNvPr>
            <p:cNvSpPr txBox="1"/>
            <p:nvPr/>
          </p:nvSpPr>
          <p:spPr>
            <a:xfrm>
              <a:off x="1483247" y="355381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76D8A76-167F-4F23-8359-C5513582F664}"/>
              </a:ext>
            </a:extLst>
          </p:cNvPr>
          <p:cNvGrpSpPr/>
          <p:nvPr/>
        </p:nvGrpSpPr>
        <p:grpSpPr>
          <a:xfrm>
            <a:off x="1384127" y="3980968"/>
            <a:ext cx="445215" cy="449755"/>
            <a:chOff x="1395156" y="4283963"/>
            <a:chExt cx="445215" cy="449755"/>
          </a:xfrm>
        </p:grpSpPr>
        <p:sp>
          <p:nvSpPr>
            <p:cNvPr id="53" name="Ovál 2">
              <a:extLst>
                <a:ext uri="{FF2B5EF4-FFF2-40B4-BE49-F238E27FC236}">
                  <a16:creationId xmlns:a16="http://schemas.microsoft.com/office/drawing/2014/main" id="{6D071794-2239-4B88-8D04-BB9593D540A3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F11C94-02DA-48C4-A517-5F88405CC7EA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80CB32-17C3-45B8-903E-A09418A37D3A}"/>
              </a:ext>
            </a:extLst>
          </p:cNvPr>
          <p:cNvGrpSpPr/>
          <p:nvPr/>
        </p:nvGrpSpPr>
        <p:grpSpPr>
          <a:xfrm>
            <a:off x="1384127" y="4781742"/>
            <a:ext cx="445215" cy="449755"/>
            <a:chOff x="1394277" y="2834927"/>
            <a:chExt cx="445215" cy="449755"/>
          </a:xfrm>
        </p:grpSpPr>
        <p:sp>
          <p:nvSpPr>
            <p:cNvPr id="22" name="Ovál 2">
              <a:extLst>
                <a:ext uri="{FF2B5EF4-FFF2-40B4-BE49-F238E27FC236}">
                  <a16:creationId xmlns:a16="http://schemas.microsoft.com/office/drawing/2014/main" id="{6B8A864F-7BB9-40A7-A84F-75C32DA15A25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C77087-6D99-458B-909D-68D38676CD4D}"/>
                </a:ext>
              </a:extLst>
            </p:cNvPr>
            <p:cNvSpPr txBox="1"/>
            <p:nvPr/>
          </p:nvSpPr>
          <p:spPr>
            <a:xfrm>
              <a:off x="1483247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5</a:t>
              </a:r>
            </a:p>
          </p:txBody>
        </p:sp>
      </p:grpSp>
      <p:pic>
        <p:nvPicPr>
          <p:cNvPr id="24" name="Google Shape;348;p93" title="Studio.png">
            <a:extLst>
              <a:ext uri="{FF2B5EF4-FFF2-40B4-BE49-F238E27FC236}">
                <a16:creationId xmlns:a16="http://schemas.microsoft.com/office/drawing/2014/main" id="{1D0A2E6B-35C9-406C-BFF9-9E675D5FA22C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02624" y="1402041"/>
            <a:ext cx="2311226" cy="3994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308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808003"/>
            <a:ext cx="84862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4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Chat with Your Sources</a:t>
            </a:r>
            <a:endParaRPr lang="en-US" sz="24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19" name="Google Shape;319;p92">
            <a:extLst>
              <a:ext uri="{FF2B5EF4-FFF2-40B4-BE49-F238E27FC236}">
                <a16:creationId xmlns:a16="http://schemas.microsoft.com/office/drawing/2014/main" id="{3C3D5F7E-A624-48C8-AA44-C8B5700AAF05}"/>
              </a:ext>
            </a:extLst>
          </p:cNvPr>
          <p:cNvSpPr txBox="1">
            <a:spLocks/>
          </p:cNvSpPr>
          <p:nvPr/>
        </p:nvSpPr>
        <p:spPr>
          <a:xfrm>
            <a:off x="1153888" y="1483800"/>
            <a:ext cx="5571377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0" eaLnBrk="1" hangingPunct="1">
              <a:defRPr sz="1332">
                <a:latin typeface="+mn-lt"/>
                <a:ea typeface="+mn-ea"/>
                <a:cs typeface="+mn-cs"/>
              </a:defRPr>
            </a:lvl1pPr>
            <a:lvl2pPr marL="277089" eaLnBrk="1" hangingPunct="1">
              <a:defRPr sz="1332">
                <a:latin typeface="+mn-lt"/>
                <a:ea typeface="+mn-ea"/>
                <a:cs typeface="+mn-cs"/>
              </a:defRPr>
            </a:lvl2pPr>
            <a:lvl3pPr marL="554177" eaLnBrk="1" hangingPunct="1">
              <a:defRPr sz="1332">
                <a:latin typeface="+mn-lt"/>
                <a:ea typeface="+mn-ea"/>
                <a:cs typeface="+mn-cs"/>
              </a:defRPr>
            </a:lvl3pPr>
            <a:lvl4pPr marL="831266" eaLnBrk="1" hangingPunct="1">
              <a:defRPr sz="1332">
                <a:latin typeface="+mn-lt"/>
                <a:ea typeface="+mn-ea"/>
                <a:cs typeface="+mn-cs"/>
              </a:defRPr>
            </a:lvl4pPr>
            <a:lvl5pPr marL="1108354" eaLnBrk="1" hangingPunct="1">
              <a:defRPr sz="1332">
                <a:latin typeface="+mn-lt"/>
                <a:ea typeface="+mn-ea"/>
                <a:cs typeface="+mn-cs"/>
              </a:defRPr>
            </a:lvl5pPr>
            <a:lvl6pPr marL="1385444" eaLnBrk="1" hangingPunct="1">
              <a:defRPr>
                <a:latin typeface="+mn-lt"/>
                <a:ea typeface="+mn-ea"/>
                <a:cs typeface="+mn-cs"/>
              </a:defRPr>
            </a:lvl6pPr>
            <a:lvl7pPr marL="1662531" eaLnBrk="1" hangingPunct="1">
              <a:defRPr>
                <a:latin typeface="+mn-lt"/>
                <a:ea typeface="+mn-ea"/>
                <a:cs typeface="+mn-cs"/>
              </a:defRPr>
            </a:lvl7pPr>
            <a:lvl8pPr marL="1939621" eaLnBrk="1" hangingPunct="1">
              <a:defRPr>
                <a:latin typeface="+mn-lt"/>
                <a:ea typeface="+mn-ea"/>
                <a:cs typeface="+mn-cs"/>
              </a:defRPr>
            </a:lvl8pPr>
            <a:lvl9pPr marL="22167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Add the following prompt to the CHAT panel in NotebookLM</a:t>
            </a:r>
          </a:p>
          <a:p>
            <a:pPr marL="0" marR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 are an AI tutor that helps high school students design practical AI projects.</a:t>
            </a:r>
          </a:p>
          <a:p>
            <a:pPr marL="0" marR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 am a high school student who is interested in </a:t>
            </a:r>
            <a:r>
              <a:rPr lang="en-US" sz="1600" i="1" dirty="0">
                <a:solidFill>
                  <a:srgbClr val="0000FF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[career].</a:t>
            </a:r>
          </a:p>
          <a:p>
            <a:pPr marL="0" marR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job is to guide me toward identifying a project idea that connects AI with this field.</a:t>
            </a:r>
          </a:p>
          <a:p>
            <a:pPr marL="0" marR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Ask me 5 thoughtful questions that uncover: challenges or pain points in this field, opportunities for AI to make an impact, and my personal interests or strengths.</a:t>
            </a:r>
          </a:p>
          <a:p>
            <a:pPr marL="0" marR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Please number the questions 1–5.</a:t>
            </a:r>
          </a:p>
          <a:p>
            <a:pPr marL="0" lvl="0" indent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  <a:latin typeface="Samsung SS Body Regular" pitchFamily="2" charset="0"/>
                <a:ea typeface="Calibri"/>
                <a:cs typeface="Samsung SS Body Regular" pitchFamily="2" charset="0"/>
                <a:sym typeface="Calibri"/>
              </a:rPr>
              <a:t>After you answer the questions, continue the conversation to refine your project idea.</a:t>
            </a: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pic>
        <p:nvPicPr>
          <p:cNvPr id="10" name="Google Shape;359;p94" title="Chat.png">
            <a:extLst>
              <a:ext uri="{FF2B5EF4-FFF2-40B4-BE49-F238E27FC236}">
                <a16:creationId xmlns:a16="http://schemas.microsoft.com/office/drawing/2014/main" id="{9E81474E-17D6-49C8-B880-75CA8F59E20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29586" y="808003"/>
            <a:ext cx="4121000" cy="380232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8773822" y="3558297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15:00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94125" y="4114520"/>
            <a:ext cx="1976346" cy="1646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0922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8701</TotalTime>
  <Words>675</Words>
  <Application>Microsoft Office PowerPoint</Application>
  <PresentationFormat>Widescreen</PresentationFormat>
  <Paragraphs>140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Century Gothic</vt:lpstr>
      <vt:lpstr>Courier New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210</cp:revision>
  <dcterms:created xsi:type="dcterms:W3CDTF">2025-10-16T13:17:07Z</dcterms:created>
  <dcterms:modified xsi:type="dcterms:W3CDTF">2026-07-31T16:53:04Z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