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14"/>
  </p:notesMasterIdLst>
  <p:sldIdLst>
    <p:sldId id="464" r:id="rId2"/>
    <p:sldId id="256" r:id="rId3"/>
    <p:sldId id="461" r:id="rId4"/>
    <p:sldId id="466" r:id="rId5"/>
    <p:sldId id="481" r:id="rId6"/>
    <p:sldId id="483" r:id="rId7"/>
    <p:sldId id="484" r:id="rId8"/>
    <p:sldId id="485" r:id="rId9"/>
    <p:sldId id="486" r:id="rId10"/>
    <p:sldId id="488" r:id="rId11"/>
    <p:sldId id="489" r:id="rId12"/>
    <p:sldId id="47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wn Lim/Corporate Citizenship/Professional/Samsung Electronics" initials="DLCE" lastIdx="1" clrIdx="0">
    <p:extLst>
      <p:ext uri="{19B8F6BF-5375-455C-9EA6-DF929625EA0E}">
        <p15:presenceInfo xmlns:p15="http://schemas.microsoft.com/office/powerpoint/2012/main" userId="S-1-5-21-1569490900-2152479555-3239727262-7269648" providerId="AD"/>
      </p:ext>
    </p:extLst>
  </p:cmAuthor>
  <p:cmAuthor id="2" name="Zhijun He/Brand Creative / Governance /SEA/Contingent Worker/Samsung Electronics" initials="ZHC/G/WE" lastIdx="4" clrIdx="1">
    <p:extLst>
      <p:ext uri="{19B8F6BF-5375-455C-9EA6-DF929625EA0E}">
        <p15:presenceInfo xmlns:p15="http://schemas.microsoft.com/office/powerpoint/2012/main" userId="S-1-5-21-1569490900-2152479555-3239727262-69131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546"/>
    <a:srgbClr val="0077C8"/>
    <a:srgbClr val="FF4337"/>
    <a:srgbClr val="FEB747"/>
    <a:srgbClr val="E80E00"/>
    <a:srgbClr val="0476C9"/>
    <a:srgbClr val="FF685C"/>
    <a:srgbClr val="F2F2F2"/>
    <a:srgbClr val="D9D9D9"/>
    <a:srgbClr val="E5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35" autoAdjust="0"/>
    <p:restoredTop sz="73846" autoAdjust="0"/>
  </p:normalViewPr>
  <p:slideViewPr>
    <p:cSldViewPr snapToGrid="0">
      <p:cViewPr varScale="1">
        <p:scale>
          <a:sx n="146" d="100"/>
          <a:sy n="146" d="100"/>
        </p:scale>
        <p:origin x="3084" y="126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4BBAA-A434-41BB-B76D-C5E81459CA83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BFB5ED-17FE-497D-AEAF-DC7CF6916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50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FB5ED-17FE-497D-AEAF-DC7CF6916AF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945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654" y="212725"/>
            <a:ext cx="1878926" cy="500234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6550"/>
            <a:ext cx="8596384" cy="374491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Title slide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2" hasCustomPrompt="1"/>
          </p:nvPr>
        </p:nvSpPr>
        <p:spPr>
          <a:xfrm>
            <a:off x="342901" y="5987845"/>
            <a:ext cx="5744136" cy="25720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99" b="0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Date: XX/XX/XXXX</a:t>
            </a:r>
          </a:p>
        </p:txBody>
      </p:sp>
    </p:spTree>
    <p:extLst>
      <p:ext uri="{BB962C8B-B14F-4D97-AF65-F5344CB8AC3E}">
        <p14:creationId xmlns:p14="http://schemas.microsoft.com/office/powerpoint/2010/main" val="3921509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 (white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sz="800" dirty="0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/>
        </p:nvSpPr>
        <p:spPr>
          <a:xfrm>
            <a:off x="9041766" y="6575866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6"/>
            <a:ext cx="5753100" cy="236177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solidFill>
                  <a:schemeClr val="tx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1" y="2"/>
            <a:ext cx="12192000" cy="94128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388" tIns="71388" rIns="71388" bIns="71388" numCol="1" spcCol="38098" rtlCol="0" anchor="ctr">
            <a:noAutofit/>
          </a:bodyPr>
          <a:lstStyle/>
          <a:p>
            <a:pPr algn="ctr" defTabSz="820985" hangingPunct="0"/>
            <a:endParaRPr lang="cs-CZ" sz="3198">
              <a:solidFill>
                <a:srgbClr val="FFFFFF"/>
              </a:solidFill>
              <a:latin typeface="+mn-lt"/>
              <a:sym typeface="Helvetica Light"/>
            </a:endParaRP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02245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5"/>
            <a:ext cx="11455810" cy="40094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85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ig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/>
        </p:nvSpPr>
        <p:spPr>
          <a:xfrm>
            <a:off x="360829" y="2204360"/>
            <a:ext cx="11446331" cy="39678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8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2"/>
            <a:ext cx="9528888" cy="94336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57" hasCustomPrompt="1"/>
          </p:nvPr>
        </p:nvSpPr>
        <p:spPr>
          <a:xfrm>
            <a:off x="342900" y="1208839"/>
            <a:ext cx="9528888" cy="86793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6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32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Call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5"/>
            <a:ext cx="11455810" cy="40094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340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2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38363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1" y="1228726"/>
            <a:ext cx="12192000" cy="440055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8" name="Zástupný symbol pro text 3"/>
          <p:cNvSpPr>
            <a:spLocks noGrp="1"/>
          </p:cNvSpPr>
          <p:nvPr>
            <p:ph type="body" sz="quarter" idx="71" hasCustomPrompt="1"/>
          </p:nvPr>
        </p:nvSpPr>
        <p:spPr>
          <a:xfrm>
            <a:off x="342900" y="5768105"/>
            <a:ext cx="5753100" cy="52016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7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3069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6044184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147816" y="1"/>
            <a:ext cx="6044184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2" name="Holder 6"/>
          <p:cNvSpPr txBox="1">
            <a:spLocks/>
          </p:cNvSpPr>
          <p:nvPr/>
        </p:nvSpPr>
        <p:spPr>
          <a:xfrm>
            <a:off x="9041766" y="6548571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78572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6003" y="1"/>
            <a:ext cx="6095998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6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12" name="Zástupný symbol pro text 3"/>
          <p:cNvSpPr>
            <a:spLocks noGrp="1"/>
          </p:cNvSpPr>
          <p:nvPr>
            <p:ph type="body" sz="quarter" idx="58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4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0653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6003" y="-1"/>
            <a:ext cx="6095998" cy="339242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6096003" y="3465576"/>
            <a:ext cx="6095998" cy="339242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2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2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14" name="Zástupný symbol pro text 3"/>
          <p:cNvSpPr>
            <a:spLocks noGrp="1"/>
          </p:cNvSpPr>
          <p:nvPr>
            <p:ph type="body" sz="quarter" idx="59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6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264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5999" y="-1"/>
            <a:ext cx="3008376" cy="685800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9185211" y="-2"/>
            <a:ext cx="3008376" cy="685800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4" name="Zástupný symbol pro text 3"/>
          <p:cNvSpPr>
            <a:spLocks noGrp="1"/>
          </p:cNvSpPr>
          <p:nvPr>
            <p:ph type="body" sz="quarter" idx="59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16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2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5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96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 flipH="1">
            <a:off x="3755569" y="111743"/>
            <a:ext cx="8436429" cy="67462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18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0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049330"/>
            <a:ext cx="3086100" cy="309818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6" name="Rectangle 5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115629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6000" y="-2"/>
            <a:ext cx="6096002" cy="22311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6096000" y="2313433"/>
            <a:ext cx="6096002" cy="22311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58" hasCustomPrompt="1"/>
          </p:nvPr>
        </p:nvSpPr>
        <p:spPr>
          <a:xfrm>
            <a:off x="6096000" y="4626864"/>
            <a:ext cx="6096002" cy="22311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6" name="Zástupný symbol pro text 3"/>
          <p:cNvSpPr>
            <a:spLocks noGrp="1"/>
          </p:cNvSpPr>
          <p:nvPr>
            <p:ph type="body" sz="quarter" idx="60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18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2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7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8533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6121865" y="4643440"/>
            <a:ext cx="1965960" cy="162801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59" hasCustomPrompt="1"/>
          </p:nvPr>
        </p:nvSpPr>
        <p:spPr>
          <a:xfrm>
            <a:off x="10196514" y="1957387"/>
            <a:ext cx="1649412" cy="431368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60" hasCustomPrompt="1"/>
          </p:nvPr>
        </p:nvSpPr>
        <p:spPr>
          <a:xfrm>
            <a:off x="6121865" y="1957386"/>
            <a:ext cx="4007974" cy="261518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66" hasCustomPrompt="1"/>
          </p:nvPr>
        </p:nvSpPr>
        <p:spPr>
          <a:xfrm>
            <a:off x="8163879" y="4643440"/>
            <a:ext cx="1965960" cy="162763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2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22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342901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32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26" name="Zástupný symbol pro text 3"/>
          <p:cNvSpPr>
            <a:spLocks noGrp="1"/>
          </p:cNvSpPr>
          <p:nvPr>
            <p:ph type="body" sz="quarter" idx="58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28" name="Zástupný symbol pro text 3"/>
          <p:cNvSpPr>
            <a:spLocks noGrp="1"/>
          </p:cNvSpPr>
          <p:nvPr>
            <p:ph type="body" sz="quarter" idx="70" hasCustomPrompt="1"/>
          </p:nvPr>
        </p:nvSpPr>
        <p:spPr>
          <a:xfrm>
            <a:off x="6121865" y="1684831"/>
            <a:ext cx="4006748" cy="27255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092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1"/>
            <a:ext cx="9528888" cy="4457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0" name="Oval 20"/>
          <p:cNvSpPr/>
          <p:nvPr/>
        </p:nvSpPr>
        <p:spPr>
          <a:xfrm>
            <a:off x="341464" y="6480642"/>
            <a:ext cx="171451" cy="171451"/>
          </a:xfrm>
          <a:prstGeom prst="ellipse">
            <a:avLst/>
          </a:prstGeom>
          <a:solidFill>
            <a:srgbClr val="35B2CB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21"/>
          <p:cNvSpPr txBox="1"/>
          <p:nvPr/>
        </p:nvSpPr>
        <p:spPr>
          <a:xfrm>
            <a:off x="504671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Completed</a:t>
            </a:r>
          </a:p>
        </p:txBody>
      </p:sp>
      <p:sp>
        <p:nvSpPr>
          <p:cNvPr id="12" name="Oval 25"/>
          <p:cNvSpPr/>
          <p:nvPr/>
        </p:nvSpPr>
        <p:spPr>
          <a:xfrm>
            <a:off x="1726723" y="6480642"/>
            <a:ext cx="171451" cy="171451"/>
          </a:xfrm>
          <a:prstGeom prst="ellipse">
            <a:avLst/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26"/>
          <p:cNvSpPr txBox="1"/>
          <p:nvPr/>
        </p:nvSpPr>
        <p:spPr>
          <a:xfrm>
            <a:off x="1905974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On-track</a:t>
            </a:r>
          </a:p>
        </p:txBody>
      </p:sp>
      <p:sp>
        <p:nvSpPr>
          <p:cNvPr id="14" name="Oval 27"/>
          <p:cNvSpPr/>
          <p:nvPr/>
        </p:nvSpPr>
        <p:spPr>
          <a:xfrm>
            <a:off x="2849891" y="6480642"/>
            <a:ext cx="171451" cy="171451"/>
          </a:xfrm>
          <a:prstGeom prst="ellipse">
            <a:avLst/>
          </a:prstGeom>
          <a:solidFill>
            <a:srgbClr val="FFC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28"/>
          <p:cNvSpPr txBox="1"/>
          <p:nvPr/>
        </p:nvSpPr>
        <p:spPr>
          <a:xfrm>
            <a:off x="3013098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Minor issues</a:t>
            </a:r>
          </a:p>
        </p:txBody>
      </p:sp>
      <p:sp>
        <p:nvSpPr>
          <p:cNvPr id="16" name="Oval 29"/>
          <p:cNvSpPr/>
          <p:nvPr/>
        </p:nvSpPr>
        <p:spPr>
          <a:xfrm>
            <a:off x="4235152" y="6480642"/>
            <a:ext cx="171451" cy="171451"/>
          </a:xfrm>
          <a:prstGeom prst="ellipse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xtBox 30"/>
          <p:cNvSpPr txBox="1"/>
          <p:nvPr/>
        </p:nvSpPr>
        <p:spPr>
          <a:xfrm>
            <a:off x="4414402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Major issues</a:t>
            </a:r>
          </a:p>
        </p:txBody>
      </p:sp>
      <p:pic>
        <p:nvPicPr>
          <p:cNvPr id="1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8148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075" y="141290"/>
            <a:ext cx="1055688" cy="28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>
          <a:xfrm>
            <a:off x="342901" y="265473"/>
            <a:ext cx="10544175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6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9312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ue section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46B3A33-4FF2-4C43-80AF-C3811702D2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3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09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DCC69AC-7884-EB4B-96E6-17F45C6A8BDA}"/>
              </a:ext>
            </a:extLst>
          </p:cNvPr>
          <p:cNvSpPr txBox="1"/>
          <p:nvPr userDrawn="1"/>
        </p:nvSpPr>
        <p:spPr>
          <a:xfrm>
            <a:off x="1160791" y="6494553"/>
            <a:ext cx="2275131" cy="13272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0" lvl="0" indent="0" algn="l" defTabSz="554389" rtl="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Proprietary and</a:t>
            </a:r>
            <a:r>
              <a:rPr kumimoji="0" lang="en-US" sz="800" b="0" i="0" u="none" strike="noStrike" kern="1200" cap="none" spc="38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confidential</a:t>
            </a:r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89AF45A1-32FC-5641-A3F9-AF202566E9FC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0880725" y="6462428"/>
            <a:ext cx="968375" cy="148298"/>
          </a:xfrm>
          <a:custGeom>
            <a:avLst/>
            <a:gdLst>
              <a:gd name="T0" fmla="*/ 581 w 15377"/>
              <a:gd name="T1" fmla="*/ 522 h 2356"/>
              <a:gd name="T2" fmla="*/ 985 w 15377"/>
              <a:gd name="T3" fmla="*/ 576 h 2356"/>
              <a:gd name="T4" fmla="*/ 1532 w 15377"/>
              <a:gd name="T5" fmla="*/ 711 h 2356"/>
              <a:gd name="T6" fmla="*/ 790 w 15377"/>
              <a:gd name="T7" fmla="*/ 3 h 2356"/>
              <a:gd name="T8" fmla="*/ 31 w 15377"/>
              <a:gd name="T9" fmla="*/ 784 h 2356"/>
              <a:gd name="T10" fmla="*/ 1027 w 15377"/>
              <a:gd name="T11" fmla="*/ 1811 h 2356"/>
              <a:gd name="T12" fmla="*/ 593 w 15377"/>
              <a:gd name="T13" fmla="*/ 1760 h 2356"/>
              <a:gd name="T14" fmla="*/ 0 w 15377"/>
              <a:gd name="T15" fmla="*/ 1548 h 2356"/>
              <a:gd name="T16" fmla="*/ 799 w 15377"/>
              <a:gd name="T17" fmla="*/ 2355 h 2356"/>
              <a:gd name="T18" fmla="*/ 1572 w 15377"/>
              <a:gd name="T19" fmla="*/ 1494 h 2356"/>
              <a:gd name="T20" fmla="*/ 7731 w 15377"/>
              <a:gd name="T21" fmla="*/ 643 h 2356"/>
              <a:gd name="T22" fmla="*/ 7929 w 15377"/>
              <a:gd name="T23" fmla="*/ 384 h 2356"/>
              <a:gd name="T24" fmla="*/ 8129 w 15377"/>
              <a:gd name="T25" fmla="*/ 717 h 2356"/>
              <a:gd name="T26" fmla="*/ 8671 w 15377"/>
              <a:gd name="T27" fmla="*/ 564 h 2356"/>
              <a:gd name="T28" fmla="*/ 7179 w 15377"/>
              <a:gd name="T29" fmla="*/ 499 h 2356"/>
              <a:gd name="T30" fmla="*/ 8163 w 15377"/>
              <a:gd name="T31" fmla="*/ 1644 h 2356"/>
              <a:gd name="T32" fmla="*/ 7954 w 15377"/>
              <a:gd name="T33" fmla="*/ 1952 h 2356"/>
              <a:gd name="T34" fmla="*/ 7734 w 15377"/>
              <a:gd name="T35" fmla="*/ 1542 h 2356"/>
              <a:gd name="T36" fmla="*/ 7151 w 15377"/>
              <a:gd name="T37" fmla="*/ 1709 h 2356"/>
              <a:gd name="T38" fmla="*/ 8708 w 15377"/>
              <a:gd name="T39" fmla="*/ 1844 h 2356"/>
              <a:gd name="T40" fmla="*/ 7731 w 15377"/>
              <a:gd name="T41" fmla="*/ 643 h 2356"/>
              <a:gd name="T42" fmla="*/ 12204 w 15377"/>
              <a:gd name="T43" fmla="*/ 70 h 2356"/>
              <a:gd name="T44" fmla="*/ 11388 w 15377"/>
              <a:gd name="T45" fmla="*/ 2245 h 2356"/>
              <a:gd name="T46" fmla="*/ 11896 w 15377"/>
              <a:gd name="T47" fmla="*/ 420 h 2356"/>
              <a:gd name="T48" fmla="*/ 13234 w 15377"/>
              <a:gd name="T49" fmla="*/ 2245 h 2356"/>
              <a:gd name="T50" fmla="*/ 12692 w 15377"/>
              <a:gd name="T51" fmla="*/ 70 h 2356"/>
              <a:gd name="T52" fmla="*/ 1947 w 15377"/>
              <a:gd name="T53" fmla="*/ 2268 h 2356"/>
              <a:gd name="T54" fmla="*/ 2847 w 15377"/>
              <a:gd name="T55" fmla="*/ 234 h 2356"/>
              <a:gd name="T56" fmla="*/ 3736 w 15377"/>
              <a:gd name="T57" fmla="*/ 2268 h 2356"/>
              <a:gd name="T58" fmla="*/ 2353 w 15377"/>
              <a:gd name="T59" fmla="*/ 70 h 2356"/>
              <a:gd name="T60" fmla="*/ 5396 w 15377"/>
              <a:gd name="T61" fmla="*/ 1788 h 2356"/>
              <a:gd name="T62" fmla="*/ 4222 w 15377"/>
              <a:gd name="T63" fmla="*/ 70 h 2356"/>
              <a:gd name="T64" fmla="*/ 4724 w 15377"/>
              <a:gd name="T65" fmla="*/ 2268 h 2356"/>
              <a:gd name="T66" fmla="*/ 5116 w 15377"/>
              <a:gd name="T67" fmla="*/ 2268 h 2356"/>
              <a:gd name="T68" fmla="*/ 6053 w 15377"/>
              <a:gd name="T69" fmla="*/ 234 h 2356"/>
              <a:gd name="T70" fmla="*/ 6617 w 15377"/>
              <a:gd name="T71" fmla="*/ 2268 h 2356"/>
              <a:gd name="T72" fmla="*/ 5672 w 15377"/>
              <a:gd name="T73" fmla="*/ 70 h 2356"/>
              <a:gd name="T74" fmla="*/ 10779 w 15377"/>
              <a:gd name="T75" fmla="*/ 70 h 2356"/>
              <a:gd name="T76" fmla="*/ 10223 w 15377"/>
              <a:gd name="T77" fmla="*/ 1695 h 2356"/>
              <a:gd name="T78" fmla="*/ 10006 w 15377"/>
              <a:gd name="T79" fmla="*/ 1940 h 2356"/>
              <a:gd name="T80" fmla="*/ 9791 w 15377"/>
              <a:gd name="T81" fmla="*/ 1695 h 2356"/>
              <a:gd name="T82" fmla="*/ 9235 w 15377"/>
              <a:gd name="T83" fmla="*/ 70 h 2356"/>
              <a:gd name="T84" fmla="*/ 9241 w 15377"/>
              <a:gd name="T85" fmla="*/ 1788 h 2356"/>
              <a:gd name="T86" fmla="*/ 10773 w 15377"/>
              <a:gd name="T87" fmla="*/ 1788 h 2356"/>
              <a:gd name="T88" fmla="*/ 10779 w 15377"/>
              <a:gd name="T89" fmla="*/ 70 h 2356"/>
              <a:gd name="T90" fmla="*/ 14594 w 15377"/>
              <a:gd name="T91" fmla="*/ 1356 h 2356"/>
              <a:gd name="T92" fmla="*/ 14820 w 15377"/>
              <a:gd name="T93" fmla="*/ 1672 h 2356"/>
              <a:gd name="T94" fmla="*/ 14589 w 15377"/>
              <a:gd name="T95" fmla="*/ 1918 h 2356"/>
              <a:gd name="T96" fmla="*/ 14360 w 15377"/>
              <a:gd name="T97" fmla="*/ 1672 h 2356"/>
              <a:gd name="T98" fmla="*/ 14371 w 15377"/>
              <a:gd name="T99" fmla="*/ 564 h 2356"/>
              <a:gd name="T100" fmla="*/ 14809 w 15377"/>
              <a:gd name="T101" fmla="*/ 564 h 2356"/>
              <a:gd name="T102" fmla="*/ 14814 w 15377"/>
              <a:gd name="T103" fmla="*/ 770 h 2356"/>
              <a:gd name="T104" fmla="*/ 15367 w 15377"/>
              <a:gd name="T105" fmla="*/ 697 h 2356"/>
              <a:gd name="T106" fmla="*/ 14594 w 15377"/>
              <a:gd name="T107" fmla="*/ 8 h 2356"/>
              <a:gd name="T108" fmla="*/ 13813 w 15377"/>
              <a:gd name="T109" fmla="*/ 697 h 2356"/>
              <a:gd name="T110" fmla="*/ 13821 w 15377"/>
              <a:gd name="T111" fmla="*/ 1763 h 2356"/>
              <a:gd name="T112" fmla="*/ 15367 w 15377"/>
              <a:gd name="T113" fmla="*/ 1763 h 2356"/>
              <a:gd name="T114" fmla="*/ 15376 w 15377"/>
              <a:gd name="T115" fmla="*/ 1035 h 2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377" h="2356">
                <a:moveTo>
                  <a:pt x="584" y="638"/>
                </a:moveTo>
                <a:cubicBezTo>
                  <a:pt x="573" y="592"/>
                  <a:pt x="576" y="547"/>
                  <a:pt x="581" y="522"/>
                </a:cubicBezTo>
                <a:cubicBezTo>
                  <a:pt x="595" y="451"/>
                  <a:pt x="643" y="375"/>
                  <a:pt x="782" y="375"/>
                </a:cubicBezTo>
                <a:cubicBezTo>
                  <a:pt x="911" y="375"/>
                  <a:pt x="985" y="454"/>
                  <a:pt x="985" y="576"/>
                </a:cubicBezTo>
                <a:lnTo>
                  <a:pt x="985" y="711"/>
                </a:lnTo>
                <a:lnTo>
                  <a:pt x="1532" y="711"/>
                </a:lnTo>
                <a:lnTo>
                  <a:pt x="1532" y="556"/>
                </a:lnTo>
                <a:cubicBezTo>
                  <a:pt x="1532" y="79"/>
                  <a:pt x="1100" y="3"/>
                  <a:pt x="790" y="3"/>
                </a:cubicBezTo>
                <a:cubicBezTo>
                  <a:pt x="403" y="0"/>
                  <a:pt x="85" y="130"/>
                  <a:pt x="25" y="488"/>
                </a:cubicBezTo>
                <a:cubicBezTo>
                  <a:pt x="8" y="587"/>
                  <a:pt x="6" y="674"/>
                  <a:pt x="31" y="784"/>
                </a:cubicBezTo>
                <a:cubicBezTo>
                  <a:pt x="127" y="1232"/>
                  <a:pt x="909" y="1362"/>
                  <a:pt x="1021" y="1647"/>
                </a:cubicBezTo>
                <a:cubicBezTo>
                  <a:pt x="1044" y="1700"/>
                  <a:pt x="1036" y="1768"/>
                  <a:pt x="1027" y="1811"/>
                </a:cubicBezTo>
                <a:cubicBezTo>
                  <a:pt x="1010" y="1884"/>
                  <a:pt x="959" y="1960"/>
                  <a:pt x="813" y="1960"/>
                </a:cubicBezTo>
                <a:cubicBezTo>
                  <a:pt x="674" y="1960"/>
                  <a:pt x="593" y="1881"/>
                  <a:pt x="593" y="1760"/>
                </a:cubicBezTo>
                <a:lnTo>
                  <a:pt x="593" y="1548"/>
                </a:lnTo>
                <a:lnTo>
                  <a:pt x="0" y="1548"/>
                </a:lnTo>
                <a:lnTo>
                  <a:pt x="0" y="1717"/>
                </a:lnTo>
                <a:cubicBezTo>
                  <a:pt x="0" y="2208"/>
                  <a:pt x="386" y="2355"/>
                  <a:pt x="799" y="2355"/>
                </a:cubicBezTo>
                <a:cubicBezTo>
                  <a:pt x="1196" y="2355"/>
                  <a:pt x="1521" y="2220"/>
                  <a:pt x="1575" y="1853"/>
                </a:cubicBezTo>
                <a:cubicBezTo>
                  <a:pt x="1600" y="1664"/>
                  <a:pt x="1580" y="1540"/>
                  <a:pt x="1572" y="1494"/>
                </a:cubicBezTo>
                <a:cubicBezTo>
                  <a:pt x="1481" y="1030"/>
                  <a:pt x="646" y="894"/>
                  <a:pt x="584" y="638"/>
                </a:cubicBezTo>
                <a:close/>
                <a:moveTo>
                  <a:pt x="7731" y="643"/>
                </a:moveTo>
                <a:cubicBezTo>
                  <a:pt x="7723" y="601"/>
                  <a:pt x="7726" y="553"/>
                  <a:pt x="7728" y="530"/>
                </a:cubicBezTo>
                <a:cubicBezTo>
                  <a:pt x="7745" y="460"/>
                  <a:pt x="7790" y="384"/>
                  <a:pt x="7929" y="384"/>
                </a:cubicBezTo>
                <a:cubicBezTo>
                  <a:pt x="8056" y="384"/>
                  <a:pt x="8129" y="463"/>
                  <a:pt x="8129" y="581"/>
                </a:cubicBezTo>
                <a:lnTo>
                  <a:pt x="8129" y="717"/>
                </a:lnTo>
                <a:lnTo>
                  <a:pt x="8671" y="717"/>
                </a:lnTo>
                <a:lnTo>
                  <a:pt x="8671" y="564"/>
                </a:lnTo>
                <a:cubicBezTo>
                  <a:pt x="8671" y="90"/>
                  <a:pt x="8248" y="17"/>
                  <a:pt x="7940" y="17"/>
                </a:cubicBezTo>
                <a:cubicBezTo>
                  <a:pt x="7554" y="17"/>
                  <a:pt x="7238" y="144"/>
                  <a:pt x="7179" y="499"/>
                </a:cubicBezTo>
                <a:cubicBezTo>
                  <a:pt x="7165" y="595"/>
                  <a:pt x="7159" y="683"/>
                  <a:pt x="7185" y="793"/>
                </a:cubicBezTo>
                <a:cubicBezTo>
                  <a:pt x="7278" y="1232"/>
                  <a:pt x="8050" y="1362"/>
                  <a:pt x="8163" y="1644"/>
                </a:cubicBezTo>
                <a:cubicBezTo>
                  <a:pt x="8183" y="1698"/>
                  <a:pt x="8177" y="1765"/>
                  <a:pt x="8166" y="1805"/>
                </a:cubicBezTo>
                <a:cubicBezTo>
                  <a:pt x="8149" y="1878"/>
                  <a:pt x="8101" y="1952"/>
                  <a:pt x="7954" y="1952"/>
                </a:cubicBezTo>
                <a:cubicBezTo>
                  <a:pt x="7819" y="1952"/>
                  <a:pt x="7734" y="1873"/>
                  <a:pt x="7734" y="1754"/>
                </a:cubicBezTo>
                <a:lnTo>
                  <a:pt x="7734" y="1542"/>
                </a:lnTo>
                <a:lnTo>
                  <a:pt x="7151" y="1542"/>
                </a:lnTo>
                <a:lnTo>
                  <a:pt x="7151" y="1709"/>
                </a:lnTo>
                <a:cubicBezTo>
                  <a:pt x="7151" y="2194"/>
                  <a:pt x="7532" y="2341"/>
                  <a:pt x="7940" y="2341"/>
                </a:cubicBezTo>
                <a:cubicBezTo>
                  <a:pt x="8332" y="2341"/>
                  <a:pt x="8657" y="2206"/>
                  <a:pt x="8708" y="1844"/>
                </a:cubicBezTo>
                <a:cubicBezTo>
                  <a:pt x="8733" y="1655"/>
                  <a:pt x="8713" y="1534"/>
                  <a:pt x="8705" y="1489"/>
                </a:cubicBezTo>
                <a:cubicBezTo>
                  <a:pt x="8617" y="1033"/>
                  <a:pt x="7793" y="897"/>
                  <a:pt x="7731" y="643"/>
                </a:cubicBezTo>
                <a:close/>
                <a:moveTo>
                  <a:pt x="12720" y="1839"/>
                </a:moveTo>
                <a:lnTo>
                  <a:pt x="12204" y="70"/>
                </a:lnTo>
                <a:lnTo>
                  <a:pt x="11388" y="70"/>
                </a:lnTo>
                <a:lnTo>
                  <a:pt x="11388" y="2245"/>
                </a:lnTo>
                <a:lnTo>
                  <a:pt x="11927" y="2245"/>
                </a:lnTo>
                <a:lnTo>
                  <a:pt x="11896" y="420"/>
                </a:lnTo>
                <a:lnTo>
                  <a:pt x="12452" y="2245"/>
                </a:lnTo>
                <a:lnTo>
                  <a:pt x="13234" y="2245"/>
                </a:lnTo>
                <a:lnTo>
                  <a:pt x="13234" y="70"/>
                </a:lnTo>
                <a:lnTo>
                  <a:pt x="12692" y="70"/>
                </a:lnTo>
                <a:lnTo>
                  <a:pt x="12720" y="1839"/>
                </a:lnTo>
                <a:close/>
                <a:moveTo>
                  <a:pt x="1947" y="2268"/>
                </a:moveTo>
                <a:lnTo>
                  <a:pt x="2540" y="2268"/>
                </a:lnTo>
                <a:lnTo>
                  <a:pt x="2847" y="234"/>
                </a:lnTo>
                <a:lnTo>
                  <a:pt x="3146" y="2268"/>
                </a:lnTo>
                <a:lnTo>
                  <a:pt x="3736" y="2268"/>
                </a:lnTo>
                <a:lnTo>
                  <a:pt x="3330" y="70"/>
                </a:lnTo>
                <a:lnTo>
                  <a:pt x="2353" y="70"/>
                </a:lnTo>
                <a:lnTo>
                  <a:pt x="1947" y="2268"/>
                </a:lnTo>
                <a:close/>
                <a:moveTo>
                  <a:pt x="5396" y="1788"/>
                </a:moveTo>
                <a:lnTo>
                  <a:pt x="5119" y="70"/>
                </a:lnTo>
                <a:lnTo>
                  <a:pt x="4222" y="70"/>
                </a:lnTo>
                <a:lnTo>
                  <a:pt x="4174" y="2268"/>
                </a:lnTo>
                <a:lnTo>
                  <a:pt x="4724" y="2268"/>
                </a:lnTo>
                <a:lnTo>
                  <a:pt x="4738" y="234"/>
                </a:lnTo>
                <a:lnTo>
                  <a:pt x="5116" y="2268"/>
                </a:lnTo>
                <a:lnTo>
                  <a:pt x="5672" y="2268"/>
                </a:lnTo>
                <a:lnTo>
                  <a:pt x="6053" y="234"/>
                </a:lnTo>
                <a:lnTo>
                  <a:pt x="6067" y="2268"/>
                </a:lnTo>
                <a:lnTo>
                  <a:pt x="6617" y="2268"/>
                </a:lnTo>
                <a:lnTo>
                  <a:pt x="6569" y="70"/>
                </a:lnTo>
                <a:lnTo>
                  <a:pt x="5672" y="70"/>
                </a:lnTo>
                <a:lnTo>
                  <a:pt x="5396" y="1788"/>
                </a:lnTo>
                <a:close/>
                <a:moveTo>
                  <a:pt x="10779" y="70"/>
                </a:moveTo>
                <a:lnTo>
                  <a:pt x="10223" y="70"/>
                </a:lnTo>
                <a:lnTo>
                  <a:pt x="10223" y="1695"/>
                </a:lnTo>
                <a:cubicBezTo>
                  <a:pt x="10223" y="1723"/>
                  <a:pt x="10223" y="1754"/>
                  <a:pt x="10217" y="1779"/>
                </a:cubicBezTo>
                <a:cubicBezTo>
                  <a:pt x="10206" y="1833"/>
                  <a:pt x="10161" y="1940"/>
                  <a:pt x="10006" y="1940"/>
                </a:cubicBezTo>
                <a:cubicBezTo>
                  <a:pt x="9853" y="1940"/>
                  <a:pt x="9808" y="1836"/>
                  <a:pt x="9797" y="1779"/>
                </a:cubicBezTo>
                <a:cubicBezTo>
                  <a:pt x="9791" y="1757"/>
                  <a:pt x="9791" y="1723"/>
                  <a:pt x="9791" y="1695"/>
                </a:cubicBezTo>
                <a:lnTo>
                  <a:pt x="9791" y="70"/>
                </a:lnTo>
                <a:lnTo>
                  <a:pt x="9235" y="70"/>
                </a:lnTo>
                <a:lnTo>
                  <a:pt x="9235" y="1644"/>
                </a:lnTo>
                <a:cubicBezTo>
                  <a:pt x="9235" y="1684"/>
                  <a:pt x="9238" y="1768"/>
                  <a:pt x="9241" y="1788"/>
                </a:cubicBezTo>
                <a:cubicBezTo>
                  <a:pt x="9280" y="2197"/>
                  <a:pt x="9603" y="2333"/>
                  <a:pt x="10006" y="2333"/>
                </a:cubicBezTo>
                <a:cubicBezTo>
                  <a:pt x="10410" y="2333"/>
                  <a:pt x="10734" y="2200"/>
                  <a:pt x="10773" y="1788"/>
                </a:cubicBezTo>
                <a:cubicBezTo>
                  <a:pt x="10776" y="1765"/>
                  <a:pt x="10782" y="1684"/>
                  <a:pt x="10779" y="1644"/>
                </a:cubicBezTo>
                <a:lnTo>
                  <a:pt x="10779" y="70"/>
                </a:lnTo>
                <a:close/>
                <a:moveTo>
                  <a:pt x="14594" y="1035"/>
                </a:moveTo>
                <a:lnTo>
                  <a:pt x="14594" y="1356"/>
                </a:lnTo>
                <a:lnTo>
                  <a:pt x="14820" y="1356"/>
                </a:lnTo>
                <a:lnTo>
                  <a:pt x="14820" y="1672"/>
                </a:lnTo>
                <a:cubicBezTo>
                  <a:pt x="14820" y="1700"/>
                  <a:pt x="14820" y="1732"/>
                  <a:pt x="14814" y="1757"/>
                </a:cubicBezTo>
                <a:cubicBezTo>
                  <a:pt x="14806" y="1816"/>
                  <a:pt x="14749" y="1918"/>
                  <a:pt x="14589" y="1918"/>
                </a:cubicBezTo>
                <a:cubicBezTo>
                  <a:pt x="14431" y="1918"/>
                  <a:pt x="14374" y="1816"/>
                  <a:pt x="14366" y="1757"/>
                </a:cubicBezTo>
                <a:cubicBezTo>
                  <a:pt x="14363" y="1732"/>
                  <a:pt x="14360" y="1700"/>
                  <a:pt x="14360" y="1672"/>
                </a:cubicBezTo>
                <a:lnTo>
                  <a:pt x="14360" y="669"/>
                </a:lnTo>
                <a:cubicBezTo>
                  <a:pt x="14360" y="632"/>
                  <a:pt x="14363" y="595"/>
                  <a:pt x="14371" y="564"/>
                </a:cubicBezTo>
                <a:cubicBezTo>
                  <a:pt x="14383" y="511"/>
                  <a:pt x="14431" y="406"/>
                  <a:pt x="14589" y="406"/>
                </a:cubicBezTo>
                <a:cubicBezTo>
                  <a:pt x="14758" y="406"/>
                  <a:pt x="14797" y="516"/>
                  <a:pt x="14809" y="564"/>
                </a:cubicBezTo>
                <a:cubicBezTo>
                  <a:pt x="14814" y="595"/>
                  <a:pt x="14814" y="649"/>
                  <a:pt x="14814" y="649"/>
                </a:cubicBezTo>
                <a:lnTo>
                  <a:pt x="14814" y="770"/>
                </a:lnTo>
                <a:lnTo>
                  <a:pt x="15367" y="770"/>
                </a:lnTo>
                <a:lnTo>
                  <a:pt x="15367" y="697"/>
                </a:lnTo>
                <a:cubicBezTo>
                  <a:pt x="15367" y="697"/>
                  <a:pt x="15370" y="621"/>
                  <a:pt x="15365" y="550"/>
                </a:cubicBezTo>
                <a:cubicBezTo>
                  <a:pt x="15322" y="138"/>
                  <a:pt x="14984" y="8"/>
                  <a:pt x="14594" y="8"/>
                </a:cubicBezTo>
                <a:cubicBezTo>
                  <a:pt x="14205" y="8"/>
                  <a:pt x="13872" y="141"/>
                  <a:pt x="13824" y="550"/>
                </a:cubicBezTo>
                <a:cubicBezTo>
                  <a:pt x="13818" y="587"/>
                  <a:pt x="13813" y="655"/>
                  <a:pt x="13813" y="697"/>
                </a:cubicBezTo>
                <a:lnTo>
                  <a:pt x="13813" y="1619"/>
                </a:lnTo>
                <a:cubicBezTo>
                  <a:pt x="13813" y="1658"/>
                  <a:pt x="13813" y="1689"/>
                  <a:pt x="13821" y="1763"/>
                </a:cubicBezTo>
                <a:cubicBezTo>
                  <a:pt x="13858" y="2163"/>
                  <a:pt x="14205" y="2304"/>
                  <a:pt x="14594" y="2304"/>
                </a:cubicBezTo>
                <a:cubicBezTo>
                  <a:pt x="14987" y="2304"/>
                  <a:pt x="15331" y="2163"/>
                  <a:pt x="15367" y="1763"/>
                </a:cubicBezTo>
                <a:cubicBezTo>
                  <a:pt x="15373" y="1689"/>
                  <a:pt x="15376" y="1658"/>
                  <a:pt x="15376" y="1619"/>
                </a:cubicBezTo>
                <a:lnTo>
                  <a:pt x="15376" y="1035"/>
                </a:lnTo>
                <a:lnTo>
                  <a:pt x="14594" y="10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5543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092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+mn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4EFAB90-FC42-DE44-BCED-2AD0BABCF3F7}"/>
              </a:ext>
            </a:extLst>
          </p:cNvPr>
          <p:cNvSpPr/>
          <p:nvPr userDrawn="1"/>
        </p:nvSpPr>
        <p:spPr>
          <a:xfrm>
            <a:off x="270064" y="6449348"/>
            <a:ext cx="30970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5543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CC8D0D-EAEC-449D-9161-023DFF90F2E2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SamsungOne-400" panose="020B0503030303020204" pitchFamily="34" charset="0"/>
                <a:cs typeface="Samsung Sharp Sans Bold" pitchFamily="2" charset="0"/>
              </a:rPr>
              <a:pPr marL="0" marR="0" lvl="0" indent="0" algn="l" defTabSz="5543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Holder 3">
            <a:extLst>
              <a:ext uri="{FF2B5EF4-FFF2-40B4-BE49-F238E27FC236}">
                <a16:creationId xmlns:a16="http://schemas.microsoft.com/office/drawing/2014/main" id="{1EE3246A-B986-3849-9A8A-548AF614C4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4488" y="2046759"/>
            <a:ext cx="6303447" cy="2782161"/>
          </a:xfrm>
          <a:prstGeom prst="rect">
            <a:avLst/>
          </a:prstGeom>
        </p:spPr>
        <p:txBody>
          <a:bodyPr lIns="0"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kumimoji="1" sz="8800" b="1" i="0" dirty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noProof="0"/>
              <a:t>Insert a big note</a:t>
            </a:r>
          </a:p>
        </p:txBody>
      </p:sp>
    </p:spTree>
    <p:extLst>
      <p:ext uri="{BB962C8B-B14F-4D97-AF65-F5344CB8AC3E}">
        <p14:creationId xmlns:p14="http://schemas.microsoft.com/office/powerpoint/2010/main" val="639343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3310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2"/>
            <a:ext cx="9528888" cy="6235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7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3" y="140985"/>
            <a:ext cx="1055787" cy="281087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42903" y="1092205"/>
            <a:ext cx="11036300" cy="5283200"/>
          </a:xfrm>
          <a:prstGeom prst="rect">
            <a:avLst/>
          </a:prstGeom>
        </p:spPr>
        <p:txBody>
          <a:bodyPr/>
          <a:lstStyle>
            <a:lvl1pPr marL="228594" indent="-228594">
              <a:spcBef>
                <a:spcPts val="1024"/>
              </a:spcBef>
              <a:buFont typeface="Arial" panose="020B0604020202020204" pitchFamily="34" charset="0"/>
              <a:buChar char="•"/>
              <a:defRPr sz="2400"/>
            </a:lvl1pPr>
            <a:lvl2pPr marL="505601" indent="-228594">
              <a:spcBef>
                <a:spcPts val="1024"/>
              </a:spcBef>
              <a:buFont typeface="Century Gothic" panose="020B0502020202020204" pitchFamily="34" charset="0"/>
              <a:buChar char="–"/>
              <a:defRPr sz="2133"/>
            </a:lvl2pPr>
            <a:lvl3pPr marL="782606" indent="-228594">
              <a:spcBef>
                <a:spcPts val="1024"/>
              </a:spcBef>
              <a:buFont typeface="Courier New" panose="02070309020205020404" pitchFamily="49" charset="0"/>
              <a:buChar char="o"/>
              <a:defRPr sz="1867"/>
            </a:lvl3pPr>
            <a:lvl4pPr marL="1059612" indent="-228594">
              <a:spcBef>
                <a:spcPts val="1024"/>
              </a:spcBef>
              <a:buFont typeface="Arial" panose="020B0604020202020204" pitchFamily="34" charset="0"/>
              <a:buChar char="•"/>
              <a:defRPr sz="1600"/>
            </a:lvl4pPr>
            <a:lvl5pPr marL="1336616" indent="-228594">
              <a:spcBef>
                <a:spcPts val="1024"/>
              </a:spcBef>
              <a:buFont typeface="Arial" panose="020B0604020202020204" pitchFamily="34" charset="0"/>
              <a:buChar char="•"/>
              <a:defRPr sz="1333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4427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36B2-5AD8-480C-8AD2-D93F82E64743}" type="datetime1">
              <a:rPr lang="en-US" smtClean="0"/>
              <a:t>7/31/2026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ED098-752A-41AA-8E49-92F26D002647}" type="slidenum">
              <a:t>‹#›</a:t>
            </a:fld>
            <a:endParaRPr/>
          </a:p>
        </p:txBody>
      </p:sp>
      <p:sp>
        <p:nvSpPr>
          <p:cNvPr id="6" name="Title" descr="e6744c99-2777-4397-bc39-839d593a7232 Title"/>
          <p:cNvSpPr>
            <a:spLocks noGrp="1"/>
          </p:cNvSpPr>
          <p:nvPr>
            <p:ph type="title"/>
          </p:nvPr>
        </p:nvSpPr>
        <p:spPr>
          <a:xfrm>
            <a:off x="410482" y="163273"/>
            <a:ext cx="11370339" cy="816365"/>
          </a:xfrm>
          <a:prstGeom prst="rect">
            <a:avLst/>
          </a:prstGeom>
          <a:noFill/>
        </p:spPr>
        <p:txBody>
          <a:bodyPr lIns="0" tIns="15240" rIns="0" bIns="0" anchor="ctr">
            <a:noAutofit/>
          </a:bodyPr>
          <a:lstStyle>
            <a:lvl1pPr marL="0" indent="0" algn="ctr">
              <a:lnSpc>
                <a:spcPct val="114583"/>
              </a:lnSpc>
              <a:buNone/>
              <a:defRPr sz="2398" b="0" i="0" u="none" strike="noStrike" dirty="0">
                <a:solidFill>
                  <a:srgbClr val="000000"/>
                </a:solidFill>
                <a:latin typeface="Open Sans"/>
              </a:defRPr>
            </a:lvl1pPr>
          </a:lstStyle>
          <a:p>
            <a:pPr lvl="0"/>
            <a: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385077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mp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61188" y="35691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200" b="1" i="0">
                <a:latin typeface="Century Gothic" panose="020B0502020202020204" pitchFamily="34" charset="0"/>
                <a:ea typeface="Samsung Sharp Sans Bold" pitchFamily="2" charset="0"/>
                <a:cs typeface="Samsung Sharp Sans Bold" pitchFamily="2" charset="0"/>
              </a:defRPr>
            </a:lvl1pPr>
          </a:lstStyle>
          <a:p>
            <a:pPr lvl="0"/>
            <a:r>
              <a:rPr lang="en-US" noProof="0"/>
              <a:t>Headline goes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93A7BD-9FB7-214C-B12E-24467D43AF35}"/>
              </a:ext>
            </a:extLst>
          </p:cNvPr>
          <p:cNvSpPr txBox="1"/>
          <p:nvPr userDrawn="1"/>
        </p:nvSpPr>
        <p:spPr>
          <a:xfrm>
            <a:off x="4893516" y="6553725"/>
            <a:ext cx="3449053" cy="184484"/>
          </a:xfrm>
          <a:prstGeom prst="rect">
            <a:avLst/>
          </a:prstGeom>
          <a:noFill/>
        </p:spPr>
        <p:txBody>
          <a:bodyPr wrap="none" rtlCol="0" anchor="t" anchorCtr="0">
            <a:noAutofit/>
          </a:bodyPr>
          <a:lstStyle/>
          <a:p>
            <a:pPr algn="ctr"/>
            <a:r>
              <a:rPr lang="en-US" sz="800" i="1" dirty="0">
                <a:latin typeface="+mn-lt"/>
              </a:rPr>
              <a:t>Brand Pillars Tracking Study, June 2025</a:t>
            </a:r>
          </a:p>
        </p:txBody>
      </p:sp>
    </p:spTree>
    <p:extLst>
      <p:ext uri="{BB962C8B-B14F-4D97-AF65-F5344CB8AC3E}">
        <p14:creationId xmlns:p14="http://schemas.microsoft.com/office/powerpoint/2010/main" val="40787318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imple Slide">
  <p:cSld name="3_Simp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body" idx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98" b="1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pic>
        <p:nvPicPr>
          <p:cNvPr id="19" name="Google Shape;19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87382" y="140979"/>
            <a:ext cx="1055787" cy="28108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8"/>
          <p:cNvSpPr txBox="1">
            <a:spLocks noGrp="1"/>
          </p:cNvSpPr>
          <p:nvPr>
            <p:ph type="title"/>
          </p:nvPr>
        </p:nvSpPr>
        <p:spPr>
          <a:xfrm>
            <a:off x="342900" y="1460092"/>
            <a:ext cx="11410188" cy="1323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729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imp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5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6" name="Zástupný nadpis 2"/>
          <p:cNvSpPr>
            <a:spLocks noGrp="1"/>
          </p:cNvSpPr>
          <p:nvPr>
            <p:ph type="title"/>
          </p:nvPr>
        </p:nvSpPr>
        <p:spPr>
          <a:xfrm>
            <a:off x="342900" y="1460092"/>
            <a:ext cx="11410188" cy="13238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1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2115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  <p:grpSp>
        <p:nvGrpSpPr>
          <p:cNvPr id="3" name="Group 2" hidden="1">
            <a:extLst>
              <a:ext uri="{FF2B5EF4-FFF2-40B4-BE49-F238E27FC236}">
                <a16:creationId xmlns:a16="http://schemas.microsoft.com/office/drawing/2014/main" id="{0AD73010-2DF8-41D2-9104-AA9AF3152121}"/>
              </a:ext>
            </a:extLst>
          </p:cNvPr>
          <p:cNvGrpSpPr/>
          <p:nvPr userDrawn="1"/>
        </p:nvGrpSpPr>
        <p:grpSpPr>
          <a:xfrm>
            <a:off x="310982" y="6077426"/>
            <a:ext cx="2550767" cy="580344"/>
            <a:chOff x="1120260" y="6050579"/>
            <a:chExt cx="2550767" cy="580344"/>
          </a:xfrm>
        </p:grpSpPr>
        <p:sp>
          <p:nvSpPr>
            <p:cNvPr id="4" name="Text Placeholder 3">
              <a:extLst>
                <a:ext uri="{FF2B5EF4-FFF2-40B4-BE49-F238E27FC236}">
                  <a16:creationId xmlns:a16="http://schemas.microsoft.com/office/drawing/2014/main" id="{CC419AA9-EC1F-40D0-BC33-7048B355F235}"/>
                </a:ext>
              </a:extLst>
            </p:cNvPr>
            <p:cNvSpPr txBox="1">
              <a:spLocks/>
            </p:cNvSpPr>
            <p:nvPr/>
          </p:nvSpPr>
          <p:spPr>
            <a:xfrm>
              <a:off x="1714258" y="6056249"/>
              <a:ext cx="1956769" cy="574674"/>
            </a:xfrm>
            <a:prstGeom prst="rect">
              <a:avLst/>
            </a:prstGeom>
          </p:spPr>
          <p:txBody>
            <a:bodyPr lIns="0" tIns="0" rIns="0" bIns="0"/>
            <a:lstStyle>
              <a:lvl1pPr marL="0" eaLnBrk="1" hangingPunct="1">
                <a:lnSpc>
                  <a:spcPct val="100000"/>
                </a:lnSpc>
                <a:defRPr sz="6002" b="1" i="0">
                  <a:solidFill>
                    <a:schemeClr val="bg1"/>
                  </a:solidFill>
                  <a:latin typeface="+mn-lt"/>
                  <a:ea typeface="Samsung Sharp Sans Bold" charset="0"/>
                  <a:cs typeface="Samsung Sharp Sans Bold" charset="0"/>
                </a:defRPr>
              </a:lvl1pPr>
              <a:lvl2pPr marL="277089" eaLnBrk="1" hangingPunct="1">
                <a:defRPr sz="1332">
                  <a:latin typeface="+mn-lt"/>
                  <a:ea typeface="+mn-ea"/>
                  <a:cs typeface="+mn-cs"/>
                </a:defRPr>
              </a:lvl2pPr>
              <a:lvl3pPr marL="554177" eaLnBrk="1" hangingPunct="1">
                <a:defRPr sz="1332">
                  <a:latin typeface="+mn-lt"/>
                  <a:ea typeface="+mn-ea"/>
                  <a:cs typeface="+mn-cs"/>
                </a:defRPr>
              </a:lvl3pPr>
              <a:lvl4pPr marL="831266" eaLnBrk="1" hangingPunct="1">
                <a:defRPr sz="1332">
                  <a:latin typeface="+mn-lt"/>
                  <a:ea typeface="+mn-ea"/>
                  <a:cs typeface="+mn-cs"/>
                </a:defRPr>
              </a:lvl4pPr>
              <a:lvl5pPr marL="1108354" eaLnBrk="1" hangingPunct="1">
                <a:defRPr sz="1332">
                  <a:latin typeface="+mn-lt"/>
                  <a:ea typeface="+mn-ea"/>
                  <a:cs typeface="+mn-cs"/>
                </a:defRPr>
              </a:lvl5pPr>
              <a:lvl6pPr marL="1385444" eaLnBrk="1" hangingPunct="1">
                <a:defRPr>
                  <a:latin typeface="+mn-lt"/>
                  <a:ea typeface="+mn-ea"/>
                  <a:cs typeface="+mn-cs"/>
                </a:defRPr>
              </a:lvl6pPr>
              <a:lvl7pPr marL="1662531" eaLnBrk="1" hangingPunct="1">
                <a:defRPr>
                  <a:latin typeface="+mn-lt"/>
                  <a:ea typeface="+mn-ea"/>
                  <a:cs typeface="+mn-cs"/>
                </a:defRPr>
              </a:lvl7pPr>
              <a:lvl8pPr marL="1939621" eaLnBrk="1" hangingPunct="1">
                <a:defRPr>
                  <a:latin typeface="+mn-lt"/>
                  <a:ea typeface="+mn-ea"/>
                  <a:cs typeface="+mn-cs"/>
                </a:defRPr>
              </a:lvl8pPr>
              <a:lvl9pPr marL="2216708" eaLnBrk="1" hangingPunct="1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Samsung </a:t>
              </a:r>
            </a:p>
            <a:p>
              <a:r>
                <a:rPr lang="en-US" sz="12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Solve </a:t>
              </a:r>
            </a:p>
            <a:p>
              <a:r>
                <a:rPr lang="en-US" sz="12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for Tomorrow</a:t>
              </a:r>
            </a:p>
          </p:txBody>
        </p:sp>
        <p:pic>
          <p:nvPicPr>
            <p:cNvPr id="5" name="Picture 4" descr="A black background with blue text&#10;&#10;AI-generated content may be incorrect.">
              <a:extLst>
                <a:ext uri="{FF2B5EF4-FFF2-40B4-BE49-F238E27FC236}">
                  <a16:creationId xmlns:a16="http://schemas.microsoft.com/office/drawing/2014/main" id="{B68FD224-9D1F-4841-AD11-566368FE8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11"/>
            <a:stretch>
              <a:fillRect/>
            </a:stretch>
          </p:blipFill>
          <p:spPr>
            <a:xfrm>
              <a:off x="1120260" y="6050579"/>
              <a:ext cx="503772" cy="561968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C797DCD-9B65-447F-B8D2-B08BD1C17C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36" y="6034689"/>
            <a:ext cx="1965189" cy="759086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5C09F606-91D5-4673-A3FF-869A56FDD61F}"/>
              </a:ext>
            </a:extLst>
          </p:cNvPr>
          <p:cNvSpPr/>
          <p:nvPr userDrawn="1"/>
        </p:nvSpPr>
        <p:spPr>
          <a:xfrm>
            <a:off x="9662348" y="4070724"/>
            <a:ext cx="2115227" cy="1983761"/>
          </a:xfrm>
          <a:prstGeom prst="rect">
            <a:avLst/>
          </a:prstGeom>
          <a:solidFill>
            <a:srgbClr val="0476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Obdélník 35">
            <a:extLst>
              <a:ext uri="{FF2B5EF4-FFF2-40B4-BE49-F238E27FC236}">
                <a16:creationId xmlns:a16="http://schemas.microsoft.com/office/drawing/2014/main" id="{8E12E158-EAD9-4E4A-9E48-2065968F8E60}"/>
              </a:ext>
            </a:extLst>
          </p:cNvPr>
          <p:cNvSpPr/>
          <p:nvPr userDrawn="1"/>
        </p:nvSpPr>
        <p:spPr>
          <a:xfrm>
            <a:off x="399905" y="157882"/>
            <a:ext cx="2115227" cy="198376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70F06B-6E1C-4879-B46F-37889F1A9CCF}"/>
              </a:ext>
            </a:extLst>
          </p:cNvPr>
          <p:cNvSpPr/>
          <p:nvPr userDrawn="1"/>
        </p:nvSpPr>
        <p:spPr>
          <a:xfrm>
            <a:off x="675462" y="432202"/>
            <a:ext cx="10841076" cy="5360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2800" dirty="0">
              <a:solidFill>
                <a:schemeClr val="dk1"/>
              </a:solidFill>
              <a:latin typeface="Samsung SS Body Regular"/>
              <a:ea typeface="Poppins"/>
              <a:cs typeface="Poppins"/>
              <a:sym typeface="Poppins"/>
            </a:endParaRPr>
          </a:p>
        </p:txBody>
      </p:sp>
      <p:sp>
        <p:nvSpPr>
          <p:cNvPr id="12" name="Tětiva 62">
            <a:extLst>
              <a:ext uri="{FF2B5EF4-FFF2-40B4-BE49-F238E27FC236}">
                <a16:creationId xmlns:a16="http://schemas.microsoft.com/office/drawing/2014/main" id="{9D49ED7B-4363-444D-89E3-6E7B101AB53A}"/>
              </a:ext>
            </a:extLst>
          </p:cNvPr>
          <p:cNvSpPr/>
          <p:nvPr userDrawn="1"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13" name="Google Shape;259;p86" title="3.png.png">
            <a:extLst>
              <a:ext uri="{FF2B5EF4-FFF2-40B4-BE49-F238E27FC236}">
                <a16:creationId xmlns:a16="http://schemas.microsoft.com/office/drawing/2014/main" id="{EF66819E-32BA-41CB-AAAC-370C2BABE621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76795" y="6165194"/>
            <a:ext cx="2013906" cy="521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363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 flipV="1">
            <a:off x="1" y="3510644"/>
            <a:ext cx="12192000" cy="33473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18">
              <a:solidFill>
                <a:schemeClr val="bg1">
                  <a:lumMod val="95000"/>
                </a:schemeClr>
              </a:solidFill>
              <a:latin typeface="Samsung Sharp Sans Medium" charset="0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grpSp>
        <p:nvGrpSpPr>
          <p:cNvPr id="3" name="Skupina 2"/>
          <p:cNvGrpSpPr/>
          <p:nvPr/>
        </p:nvGrpSpPr>
        <p:grpSpPr>
          <a:xfrm>
            <a:off x="342901" y="3765177"/>
            <a:ext cx="11502264" cy="2438401"/>
            <a:chOff x="342900" y="3765176"/>
            <a:chExt cx="10056158" cy="2438400"/>
          </a:xfrm>
          <a:solidFill>
            <a:schemeClr val="bg1"/>
          </a:solidFill>
        </p:grpSpPr>
        <p:sp>
          <p:nvSpPr>
            <p:cNvPr id="2" name="Obdélník 1"/>
            <p:cNvSpPr/>
            <p:nvPr/>
          </p:nvSpPr>
          <p:spPr>
            <a:xfrm>
              <a:off x="342900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18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1" name="Obdélník 10"/>
            <p:cNvSpPr/>
            <p:nvPr/>
          </p:nvSpPr>
          <p:spPr>
            <a:xfrm>
              <a:off x="3776382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18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4" name="Obdélník 13"/>
            <p:cNvSpPr/>
            <p:nvPr/>
          </p:nvSpPr>
          <p:spPr>
            <a:xfrm>
              <a:off x="7209864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18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</p:grpSp>
      <p:sp>
        <p:nvSpPr>
          <p:cNvPr id="15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16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927289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47652" y="6375359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9041766" y="6398442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3509965"/>
            <a:ext cx="12192000" cy="33480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349946" y="6539601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1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968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7"/>
            <a:ext cx="5753100" cy="132520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5" name="Zástupný symbol pro obsah 4"/>
          <p:cNvSpPr>
            <a:spLocks noGrp="1"/>
          </p:cNvSpPr>
          <p:nvPr>
            <p:ph sz="quarter" idx="14" hasCustomPrompt="1"/>
          </p:nvPr>
        </p:nvSpPr>
        <p:spPr>
          <a:xfrm>
            <a:off x="6436784" y="1609294"/>
            <a:ext cx="5327649" cy="4017946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  <a:lvl2pPr marL="657851" indent="-380762">
              <a:buFont typeface="Arial" charset="0"/>
              <a:buChar char="•"/>
              <a:defRPr sz="1901"/>
            </a:lvl2pPr>
            <a:lvl3pPr marL="782635" indent="-228458">
              <a:buFont typeface="Arial" charset="0"/>
              <a:buChar char="•"/>
              <a:defRPr sz="1599"/>
            </a:lvl3pPr>
            <a:lvl4pPr marL="1059724" indent="-228458">
              <a:buFont typeface="Arial" charset="0"/>
              <a:buChar char="•"/>
              <a:defRPr sz="1500" baseline="0"/>
            </a:lvl4pPr>
            <a:lvl5pPr marL="1336812" indent="-228458">
              <a:buFont typeface="Arial" charset="0"/>
              <a:buChar char="•"/>
              <a:defRPr sz="1300"/>
            </a:lvl5pPr>
          </a:lstStyle>
          <a:p>
            <a:pPr lvl="0"/>
            <a:r>
              <a:rPr lang="en-US" noProof="0" dirty="0"/>
              <a:t>Click to edit master text style.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3951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k object 16"/>
          <p:cNvSpPr/>
          <p:nvPr/>
        </p:nvSpPr>
        <p:spPr>
          <a:xfrm>
            <a:off x="1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662">
              <a:solidFill>
                <a:srgbClr val="000000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/>
        </p:nvSpPr>
        <p:spPr>
          <a:xfrm>
            <a:off x="9041766" y="6578442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7"/>
            <a:ext cx="5753100" cy="132520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solidFill>
                  <a:schemeClr val="bg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3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584747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 userDrawn="1"/>
        </p:nvSpPr>
        <p:spPr>
          <a:xfrm>
            <a:off x="9041766" y="6575866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6"/>
            <a:ext cx="5753100" cy="236177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solidFill>
                  <a:schemeClr val="bg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1" y="2"/>
            <a:ext cx="12192000" cy="94128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388" tIns="71388" rIns="71388" bIns="71388" numCol="1" spcCol="38098" rtlCol="0" anchor="ctr">
            <a:noAutofit/>
          </a:bodyPr>
          <a:lstStyle/>
          <a:p>
            <a:pPr algn="ctr" defTabSz="820985" hangingPunct="0"/>
            <a:endParaRPr lang="cs-CZ" sz="3198">
              <a:solidFill>
                <a:srgbClr val="FFFFFF"/>
              </a:solidFill>
              <a:latin typeface="+mn-lt"/>
              <a:sym typeface="Helvetica Light"/>
            </a:endParaRP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650635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131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emf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2DC30FD6-FC15-1C44-A46C-8992B1D5C17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3"/>
            </p:custDataLst>
            <p:extLst>
              <p:ext uri="{D42A27DB-BD31-4B8C-83A1-F6EECF244321}">
                <p14:modId xmlns:p14="http://schemas.microsoft.com/office/powerpoint/2010/main" val="674950017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0" name="think-cell Slide" r:id="rId34" imgW="7772400" imgH="10058400" progId="TCLayout.ActiveDocument.1">
                  <p:embed/>
                </p:oleObj>
              </mc:Choice>
              <mc:Fallback>
                <p:oleObj name="think-cell Slide" r:id="rId34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3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26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" y="2"/>
            <a:ext cx="12192000" cy="94128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388" tIns="71388" rIns="71388" bIns="71388" numCol="1" spcCol="38098" rtlCol="0" anchor="ctr">
            <a:noAutofit/>
          </a:bodyPr>
          <a:lstStyle/>
          <a:p>
            <a:pPr algn="ctr" defTabSz="820985" hangingPunct="0"/>
            <a:endParaRPr lang="cs-CZ" sz="3198">
              <a:solidFill>
                <a:srgbClr val="FFFFFF"/>
              </a:solidFill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95647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89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703" r:id="rId30"/>
  </p:sldLayoutIdLst>
  <p:hf hdr="0" ftr="0" dt="0"/>
  <p:txStyles>
    <p:titleStyle>
      <a:lvl1pPr eaLnBrk="1" hangingPunct="1">
        <a:defRPr sz="1332" baseline="0">
          <a:latin typeface="+mj-lt"/>
          <a:ea typeface="+mj-ea"/>
          <a:cs typeface="+mj-cs"/>
        </a:defRPr>
      </a:lvl1pPr>
    </p:titleStyle>
    <p:bodyStyle>
      <a:lvl1pPr marL="0" eaLnBrk="1" hangingPunct="1">
        <a:defRPr sz="1332">
          <a:latin typeface="+mn-lt"/>
          <a:ea typeface="+mn-ea"/>
          <a:cs typeface="+mn-cs"/>
        </a:defRPr>
      </a:lvl1pPr>
      <a:lvl2pPr marL="277089" eaLnBrk="1" hangingPunct="1">
        <a:defRPr sz="1332">
          <a:latin typeface="+mn-lt"/>
          <a:ea typeface="+mn-ea"/>
          <a:cs typeface="+mn-cs"/>
        </a:defRPr>
      </a:lvl2pPr>
      <a:lvl3pPr marL="554177" eaLnBrk="1" hangingPunct="1">
        <a:defRPr sz="1332">
          <a:latin typeface="+mn-lt"/>
          <a:ea typeface="+mn-ea"/>
          <a:cs typeface="+mn-cs"/>
        </a:defRPr>
      </a:lvl3pPr>
      <a:lvl4pPr marL="831266" eaLnBrk="1" hangingPunct="1">
        <a:defRPr sz="1332">
          <a:latin typeface="+mn-lt"/>
          <a:ea typeface="+mn-ea"/>
          <a:cs typeface="+mn-cs"/>
        </a:defRPr>
      </a:lvl4pPr>
      <a:lvl5pPr marL="1108354" eaLnBrk="1" hangingPunct="1">
        <a:defRPr sz="1332">
          <a:latin typeface="+mn-lt"/>
          <a:ea typeface="+mn-ea"/>
          <a:cs typeface="+mn-cs"/>
        </a:defRPr>
      </a:lvl5pPr>
      <a:lvl6pPr marL="1385444" eaLnBrk="1" hangingPunct="1">
        <a:defRPr>
          <a:latin typeface="+mn-lt"/>
          <a:ea typeface="+mn-ea"/>
          <a:cs typeface="+mn-cs"/>
        </a:defRPr>
      </a:lvl6pPr>
      <a:lvl7pPr marL="1662531" eaLnBrk="1" hangingPunct="1">
        <a:defRPr>
          <a:latin typeface="+mn-lt"/>
          <a:ea typeface="+mn-ea"/>
          <a:cs typeface="+mn-cs"/>
        </a:defRPr>
      </a:lvl7pPr>
      <a:lvl8pPr marL="1939621" eaLnBrk="1" hangingPunct="1">
        <a:defRPr>
          <a:latin typeface="+mn-lt"/>
          <a:ea typeface="+mn-ea"/>
          <a:cs typeface="+mn-cs"/>
        </a:defRPr>
      </a:lvl8pPr>
      <a:lvl9pPr marL="2216708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089" eaLnBrk="1" hangingPunct="1">
        <a:defRPr>
          <a:latin typeface="+mn-lt"/>
          <a:ea typeface="+mn-ea"/>
          <a:cs typeface="+mn-cs"/>
        </a:defRPr>
      </a:lvl2pPr>
      <a:lvl3pPr marL="554177" eaLnBrk="1" hangingPunct="1">
        <a:defRPr>
          <a:latin typeface="+mn-lt"/>
          <a:ea typeface="+mn-ea"/>
          <a:cs typeface="+mn-cs"/>
        </a:defRPr>
      </a:lvl3pPr>
      <a:lvl4pPr marL="831266" eaLnBrk="1" hangingPunct="1">
        <a:defRPr>
          <a:latin typeface="+mn-lt"/>
          <a:ea typeface="+mn-ea"/>
          <a:cs typeface="+mn-cs"/>
        </a:defRPr>
      </a:lvl4pPr>
      <a:lvl5pPr marL="1108354" eaLnBrk="1" hangingPunct="1">
        <a:defRPr>
          <a:latin typeface="+mn-lt"/>
          <a:ea typeface="+mn-ea"/>
          <a:cs typeface="+mn-cs"/>
        </a:defRPr>
      </a:lvl5pPr>
      <a:lvl6pPr marL="1385444" eaLnBrk="1" hangingPunct="1">
        <a:defRPr>
          <a:latin typeface="+mn-lt"/>
          <a:ea typeface="+mn-ea"/>
          <a:cs typeface="+mn-cs"/>
        </a:defRPr>
      </a:lvl6pPr>
      <a:lvl7pPr marL="1662531" eaLnBrk="1" hangingPunct="1">
        <a:defRPr>
          <a:latin typeface="+mn-lt"/>
          <a:ea typeface="+mn-ea"/>
          <a:cs typeface="+mn-cs"/>
        </a:defRPr>
      </a:lvl7pPr>
      <a:lvl8pPr marL="1939621" eaLnBrk="1" hangingPunct="1">
        <a:defRPr>
          <a:latin typeface="+mn-lt"/>
          <a:ea typeface="+mn-ea"/>
          <a:cs typeface="+mn-cs"/>
        </a:defRPr>
      </a:lvl8pPr>
      <a:lvl9pPr marL="2216708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74">
          <p15:clr>
            <a:srgbClr val="F26B43"/>
          </p15:clr>
        </p15:guide>
        <p15:guide id="2" pos="3840">
          <p15:clr>
            <a:srgbClr val="F26B43"/>
          </p15:clr>
        </p15:guide>
        <p15:guide id="3" pos="216">
          <p15:clr>
            <a:srgbClr val="F26B43"/>
          </p15:clr>
        </p15:guide>
        <p15:guide id="4" pos="7463">
          <p15:clr>
            <a:srgbClr val="F26B43"/>
          </p15:clr>
        </p15:guide>
        <p15:guide id="5" orient="horz" pos="216">
          <p15:clr>
            <a:srgbClr val="F26B43"/>
          </p15:clr>
        </p15:guide>
        <p15:guide id="6" orient="horz" pos="4104">
          <p15:clr>
            <a:srgbClr val="F26B43"/>
          </p15:clr>
        </p15:guide>
        <p15:guide id="7" pos="5390">
          <p15:clr>
            <a:srgbClr val="F26B43"/>
          </p15:clr>
        </p15:guide>
        <p15:guide id="8" pos="6423">
          <p15:clr>
            <a:srgbClr val="F26B43"/>
          </p15:clr>
        </p15:guide>
        <p15:guide id="9" pos="4357">
          <p15:clr>
            <a:srgbClr val="F26B43"/>
          </p15:clr>
        </p15:guide>
        <p15:guide id="10" pos="3323">
          <p15:clr>
            <a:srgbClr val="F26B43"/>
          </p15:clr>
        </p15:guide>
        <p15:guide id="11" pos="2290">
          <p15:clr>
            <a:srgbClr val="F26B43"/>
          </p15:clr>
        </p15:guide>
        <p15:guide id="12" pos="1250">
          <p15:clr>
            <a:srgbClr val="F26B43"/>
          </p15:clr>
        </p15:guide>
        <p15:guide id="13" orient="horz" pos="1325">
          <p15:clr>
            <a:srgbClr val="F26B43"/>
          </p15:clr>
        </p15:guide>
        <p15:guide id="14" orient="horz" pos="1882">
          <p15:clr>
            <a:srgbClr val="F26B43"/>
          </p15:clr>
        </p15:guide>
        <p15:guide id="15" orient="horz" pos="2434">
          <p15:clr>
            <a:srgbClr val="F26B43"/>
          </p15:clr>
        </p15:guide>
        <p15:guide id="17" orient="horz" pos="2992">
          <p15:clr>
            <a:srgbClr val="F26B43"/>
          </p15:clr>
        </p15:guide>
        <p15:guide id="18" orient="horz" pos="3546">
          <p15:clr>
            <a:srgbClr val="F26B43"/>
          </p15:clr>
        </p15:guide>
        <p15:guide id="19" orient="horz" pos="105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8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30.xml"/><Relationship Id="rId7" Type="http://schemas.openxmlformats.org/officeDocument/2006/relationships/hyperlink" Target="http://www.youtube.com/watch?v=k1euQkmQZ1U" TargetMode="External"/><Relationship Id="rId2" Type="http://schemas.openxmlformats.org/officeDocument/2006/relationships/tags" Target="../tags/tag1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8.svg"/><Relationship Id="rId2" Type="http://schemas.openxmlformats.org/officeDocument/2006/relationships/tags" Target="../tags/tag1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7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1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6.png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8.svg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8.svg"/><Relationship Id="rId2" Type="http://schemas.openxmlformats.org/officeDocument/2006/relationships/tags" Target="../tags/tag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7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7.xml"/><Relationship Id="rId1" Type="http://schemas.openxmlformats.org/officeDocument/2006/relationships/vmlDrawing" Target="../drawings/vmlDrawing7.vml"/><Relationship Id="rId6" Type="http://schemas.openxmlformats.org/officeDocument/2006/relationships/hyperlink" Target="https://claude.ai/public/artifacts/584b5dce-3312-48c4-b6da-c7ef3249df50" TargetMode="Externa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30.xml"/><Relationship Id="rId7" Type="http://schemas.openxmlformats.org/officeDocument/2006/relationships/hyperlink" Target="https://www.youtube.com/watch?v=v77I_bByCDQ" TargetMode="External"/><Relationship Id="rId2" Type="http://schemas.openxmlformats.org/officeDocument/2006/relationships/tags" Target="../tags/tag8.xml"/><Relationship Id="rId1" Type="http://schemas.openxmlformats.org/officeDocument/2006/relationships/vmlDrawing" Target="../drawings/vmlDrawing8.vml"/><Relationship Id="rId6" Type="http://schemas.openxmlformats.org/officeDocument/2006/relationships/hyperlink" Target="https://claude.ai/public/artifacts/584b5dce-3312-48c4-b6da-c7ef3249df50" TargetMode="Externa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8.svg"/><Relationship Id="rId2" Type="http://schemas.openxmlformats.org/officeDocument/2006/relationships/tags" Target="../tags/tag9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7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10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3AB85-AF8A-FD3A-07B5-C4D7BF3DD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23AC0729-F354-CB98-070C-5CFE5115CC2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21648601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5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082FD67-33F7-BF59-65C5-E8C563F5CF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ětiva 14">
            <a:extLst>
              <a:ext uri="{FF2B5EF4-FFF2-40B4-BE49-F238E27FC236}">
                <a16:creationId xmlns:a16="http://schemas.microsoft.com/office/drawing/2014/main" id="{70BCF906-C7C2-DA45-6055-FA541B443BDE}"/>
              </a:ext>
            </a:extLst>
          </p:cNvPr>
          <p:cNvSpPr/>
          <p:nvPr/>
        </p:nvSpPr>
        <p:spPr>
          <a:xfrm rot="5400000">
            <a:off x="6296198" y="6135430"/>
            <a:ext cx="1008062" cy="1008062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91025AD-D160-39E4-F839-D6B847883198}"/>
              </a:ext>
            </a:extLst>
          </p:cNvPr>
          <p:cNvSpPr txBox="1">
            <a:spLocks/>
          </p:cNvSpPr>
          <p:nvPr/>
        </p:nvSpPr>
        <p:spPr>
          <a:xfrm>
            <a:off x="958874" y="5746082"/>
            <a:ext cx="5207833" cy="521684"/>
          </a:xfrm>
          <a:prstGeom prst="rect">
            <a:avLst/>
          </a:prstGeom>
          <a:effectLst>
            <a:outerShdw blurRad="63500" dir="8100000" algn="t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marL="0" eaLnBrk="1" hangingPunct="1">
              <a:defRPr sz="1332">
                <a:latin typeface="+mn-lt"/>
                <a:ea typeface="+mn-ea"/>
                <a:cs typeface="+mn-cs"/>
              </a:defRPr>
            </a:lvl1pPr>
            <a:lvl2pPr marL="277089" eaLnBrk="1" hangingPunct="1">
              <a:defRPr sz="1332">
                <a:latin typeface="+mn-lt"/>
                <a:ea typeface="+mn-ea"/>
                <a:cs typeface="+mn-cs"/>
              </a:defRPr>
            </a:lvl2pPr>
            <a:lvl3pPr marL="554177" eaLnBrk="1" hangingPunct="1">
              <a:defRPr sz="1332">
                <a:latin typeface="+mn-lt"/>
                <a:ea typeface="+mn-ea"/>
                <a:cs typeface="+mn-cs"/>
              </a:defRPr>
            </a:lvl3pPr>
            <a:lvl4pPr marL="831266" eaLnBrk="1" hangingPunct="1">
              <a:defRPr sz="1332">
                <a:latin typeface="+mn-lt"/>
                <a:ea typeface="+mn-ea"/>
                <a:cs typeface="+mn-cs"/>
              </a:defRPr>
            </a:lvl4pPr>
            <a:lvl5pPr marL="1108354" eaLnBrk="1" hangingPunct="1">
              <a:defRPr sz="1332">
                <a:latin typeface="+mn-lt"/>
                <a:ea typeface="+mn-ea"/>
                <a:cs typeface="+mn-cs"/>
              </a:defRPr>
            </a:lvl5pPr>
            <a:lvl6pPr marL="1385444" eaLnBrk="1" hangingPunct="1">
              <a:defRPr>
                <a:latin typeface="+mn-lt"/>
                <a:ea typeface="+mn-ea"/>
                <a:cs typeface="+mn-cs"/>
              </a:defRPr>
            </a:lvl6pPr>
            <a:lvl7pPr marL="1662531" eaLnBrk="1" hangingPunct="1">
              <a:defRPr>
                <a:latin typeface="+mn-lt"/>
                <a:ea typeface="+mn-ea"/>
                <a:cs typeface="+mn-cs"/>
              </a:defRPr>
            </a:lvl7pPr>
            <a:lvl8pPr marL="1939621" eaLnBrk="1" hangingPunct="1">
              <a:defRPr>
                <a:latin typeface="+mn-lt"/>
                <a:ea typeface="+mn-ea"/>
                <a:cs typeface="+mn-cs"/>
              </a:defRPr>
            </a:lvl8pPr>
            <a:lvl9pPr marL="2216708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kern="0" dirty="0">
                <a:solidFill>
                  <a:srgbClr val="FFFFFF"/>
                </a:solidFill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Lateral Reading with AI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89B49D-34EF-4E7E-9BD3-E4AE68581B17}"/>
              </a:ext>
            </a:extLst>
          </p:cNvPr>
          <p:cNvSpPr txBox="1"/>
          <p:nvPr/>
        </p:nvSpPr>
        <p:spPr>
          <a:xfrm>
            <a:off x="958874" y="5193144"/>
            <a:ext cx="3154331" cy="521683"/>
          </a:xfrm>
          <a:prstGeom prst="rect">
            <a:avLst/>
          </a:prstGeom>
          <a:noFill/>
          <a:effectLst>
            <a:outerShdw blurRad="63500" dir="8100000" algn="tr" rotWithShape="0">
              <a:prstClr val="black">
                <a:alpha val="20000"/>
              </a:prstClr>
            </a:outerShdw>
          </a:effectLst>
        </p:spPr>
        <p:txBody>
          <a:bodyPr wrap="square" rtlCol="0" anchor="t" anchorCtr="0">
            <a:noAutofit/>
          </a:bodyPr>
          <a:lstStyle/>
          <a:p>
            <a:pPr algn="l"/>
            <a:r>
              <a:rPr lang="en-US" sz="3200" kern="0" dirty="0">
                <a:solidFill>
                  <a:srgbClr val="FFFFFF"/>
                </a:solidFill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Lesson</a:t>
            </a:r>
            <a:r>
              <a:rPr lang="en-US" sz="3600" kern="0" dirty="0">
                <a:solidFill>
                  <a:srgbClr val="FFFFFF"/>
                </a:solidFill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 2:</a:t>
            </a:r>
            <a:endParaRPr lang="en-US" sz="3600" dirty="0">
              <a:latin typeface="Samsung SS Head Bold" pitchFamily="2" charset="0"/>
              <a:cs typeface="Samsung SS Head Bold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46D1CA-1DB8-4FD1-8669-9EED37F386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682" y="1280160"/>
            <a:ext cx="3106686" cy="35378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B9E20D-CACA-4D8C-99B8-83F2C214EB1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1" r="4677"/>
          <a:stretch/>
        </p:blipFill>
        <p:spPr>
          <a:xfrm>
            <a:off x="854194" y="1211753"/>
            <a:ext cx="3823126" cy="2543401"/>
          </a:xfrm>
          <a:prstGeom prst="rect">
            <a:avLst/>
          </a:prstGeom>
        </p:spPr>
      </p:pic>
      <p:pic>
        <p:nvPicPr>
          <p:cNvPr id="16" name="Google Shape;259;p86" title="3.png.png">
            <a:extLst>
              <a:ext uri="{FF2B5EF4-FFF2-40B4-BE49-F238E27FC236}">
                <a16:creationId xmlns:a16="http://schemas.microsoft.com/office/drawing/2014/main" id="{47C4F18C-F760-416C-92A9-05F47A86566B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47732" y="3658843"/>
            <a:ext cx="3829588" cy="9911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A67152F-B286-4EAB-A3C9-81932F74A82E}"/>
              </a:ext>
            </a:extLst>
          </p:cNvPr>
          <p:cNvCxnSpPr/>
          <p:nvPr/>
        </p:nvCxnSpPr>
        <p:spPr>
          <a:xfrm>
            <a:off x="1059180" y="3484881"/>
            <a:ext cx="33909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ětiva 11">
            <a:extLst>
              <a:ext uri="{FF2B5EF4-FFF2-40B4-BE49-F238E27FC236}">
                <a16:creationId xmlns:a16="http://schemas.microsoft.com/office/drawing/2014/main" id="{73856052-1709-4BA3-91D4-3A3630EA86C5}"/>
              </a:ext>
            </a:extLst>
          </p:cNvPr>
          <p:cNvSpPr/>
          <p:nvPr/>
        </p:nvSpPr>
        <p:spPr>
          <a:xfrm rot="16200000">
            <a:off x="0" y="-2783704"/>
            <a:ext cx="3778780" cy="3778780"/>
          </a:xfrm>
          <a:prstGeom prst="chord">
            <a:avLst>
              <a:gd name="adj1" fmla="val 7071071"/>
              <a:gd name="adj2" fmla="val 14525284"/>
            </a:avLst>
          </a:prstGeom>
          <a:solidFill>
            <a:schemeClr val="accent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22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297;p90">
            <a:extLst>
              <a:ext uri="{FF2B5EF4-FFF2-40B4-BE49-F238E27FC236}">
                <a16:creationId xmlns:a16="http://schemas.microsoft.com/office/drawing/2014/main" id="{9818017F-8A6B-4D73-91A6-0A1121121951}"/>
              </a:ext>
            </a:extLst>
          </p:cNvPr>
          <p:cNvSpPr txBox="1"/>
          <p:nvPr/>
        </p:nvSpPr>
        <p:spPr>
          <a:xfrm>
            <a:off x="931990" y="1374917"/>
            <a:ext cx="10330741" cy="4470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152400">
              <a:spcBef>
                <a:spcPts val="300"/>
              </a:spcBef>
              <a:buSzPts val="1200"/>
            </a:pPr>
            <a:r>
              <a:rPr lang="en-US" sz="1600" b="1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Ask these questions for every source you use: </a:t>
            </a:r>
            <a:endParaRPr lang="en-US" sz="16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495300" marR="0" indent="-342900">
              <a:lnSpc>
                <a:spcPct val="100000"/>
              </a:lnSpc>
              <a:spcBef>
                <a:spcPts val="300"/>
              </a:spcBef>
              <a:buClr>
                <a:srgbClr val="0C0C0C"/>
              </a:buClr>
              <a:buSzPts val="1200"/>
              <a:buFont typeface="+mj-lt"/>
              <a:buAutoNum type="arabicPeriod"/>
            </a:pPr>
            <a:r>
              <a:rPr lang="en-US" sz="1600" dirty="0">
                <a:latin typeface="Samsung SS Body Bold" pitchFamily="2" charset="0"/>
                <a:cs typeface="Samsung SS Body Bold" pitchFamily="2" charset="0"/>
                <a:sym typeface="Gill Sans"/>
              </a:rPr>
              <a:t>Does this source exist? </a:t>
            </a:r>
            <a:r>
              <a:rPr lang="en-US" sz="1600" dirty="0">
                <a:latin typeface="Samsung SS Body Regular" pitchFamily="2" charset="0"/>
                <a:cs typeface="Samsung SS Body Regular" pitchFamily="2" charset="0"/>
                <a:sym typeface="Gill Sans"/>
              </a:rPr>
              <a:t>Find it. Don’t assume. Can you locate the source right now?</a:t>
            </a:r>
          </a:p>
          <a:p>
            <a:pPr marL="495300" marR="0" indent="-342900">
              <a:lnSpc>
                <a:spcPct val="100000"/>
              </a:lnSpc>
              <a:spcBef>
                <a:spcPts val="300"/>
              </a:spcBef>
              <a:buClr>
                <a:srgbClr val="0C0C0C"/>
              </a:buClr>
              <a:buSzPts val="1200"/>
              <a:buFont typeface="+mj-lt"/>
              <a:buAutoNum type="arabicPeriod"/>
            </a:pPr>
            <a:r>
              <a:rPr lang="en-US" sz="1600" dirty="0">
                <a:latin typeface="Samsung SS Body Bold" pitchFamily="2" charset="0"/>
                <a:cs typeface="Samsung SS Body Bold" pitchFamily="2" charset="0"/>
                <a:sym typeface="Gill Sans"/>
              </a:rPr>
              <a:t>Is it reputable? </a:t>
            </a:r>
            <a:r>
              <a:rPr lang="en-US" sz="1600" dirty="0">
                <a:latin typeface="Samsung SS Body Regular" pitchFamily="2" charset="0"/>
                <a:cs typeface="Samsung SS Body Regular" pitchFamily="2" charset="0"/>
                <a:sym typeface="Gill Sans"/>
              </a:rPr>
              <a:t>What do other sources say about this publisher or author? Use lateral reading to check.</a:t>
            </a:r>
          </a:p>
          <a:p>
            <a:pPr marL="495300" marR="0" indent="-342900">
              <a:lnSpc>
                <a:spcPct val="100000"/>
              </a:lnSpc>
              <a:spcBef>
                <a:spcPts val="300"/>
              </a:spcBef>
              <a:buClr>
                <a:srgbClr val="0C0C0C"/>
              </a:buClr>
              <a:buSzPts val="1200"/>
              <a:buFont typeface="+mj-lt"/>
              <a:buAutoNum type="arabicPeriod"/>
            </a:pPr>
            <a:r>
              <a:rPr lang="en-US" sz="1600" dirty="0">
                <a:latin typeface="Samsung SS Body Bold" pitchFamily="2" charset="0"/>
                <a:cs typeface="Samsung SS Body Bold" pitchFamily="2" charset="0"/>
                <a:sym typeface="Gill Sans"/>
              </a:rPr>
              <a:t>Is it current? </a:t>
            </a:r>
            <a:r>
              <a:rPr lang="en-US" sz="1600" dirty="0">
                <a:latin typeface="Samsung SS Body Regular" pitchFamily="2" charset="0"/>
                <a:cs typeface="Samsung SS Body Regular" pitchFamily="2" charset="0"/>
                <a:sym typeface="Gill Sans"/>
              </a:rPr>
              <a:t>When was it created? Is it recent enough to still be accurate for your purpose?</a:t>
            </a:r>
          </a:p>
          <a:p>
            <a:pPr marL="495300" marR="0" indent="-342900">
              <a:lnSpc>
                <a:spcPct val="100000"/>
              </a:lnSpc>
              <a:spcBef>
                <a:spcPts val="300"/>
              </a:spcBef>
              <a:buClr>
                <a:srgbClr val="0C0C0C"/>
              </a:buClr>
              <a:buSzPts val="1200"/>
              <a:buFont typeface="+mj-lt"/>
              <a:buAutoNum type="arabicPeriod"/>
            </a:pPr>
            <a:r>
              <a:rPr lang="en-US" sz="1600" dirty="0">
                <a:latin typeface="Samsung SS Body Bold" pitchFamily="2" charset="0"/>
                <a:cs typeface="Samsung SS Body Bold" pitchFamily="2" charset="0"/>
                <a:sym typeface="Gill Sans"/>
              </a:rPr>
              <a:t>What’s missing? </a:t>
            </a:r>
            <a:r>
              <a:rPr lang="en-US" sz="1600" dirty="0">
                <a:latin typeface="Samsung SS Body Regular" pitchFamily="2" charset="0"/>
                <a:cs typeface="Samsung SS Body Regular" pitchFamily="2" charset="0"/>
                <a:sym typeface="Gill Sans"/>
              </a:rPr>
              <a:t>What perspective might be left out? Who might see this topic differently?</a:t>
            </a:r>
          </a:p>
          <a:p>
            <a:pPr marL="495300" marR="0" indent="-342900">
              <a:lnSpc>
                <a:spcPct val="100000"/>
              </a:lnSpc>
              <a:spcBef>
                <a:spcPts val="300"/>
              </a:spcBef>
              <a:buClr>
                <a:srgbClr val="0C0C0C"/>
              </a:buClr>
              <a:buSzPts val="1200"/>
              <a:buFont typeface="+mj-lt"/>
              <a:buAutoNum type="arabicPeriod"/>
            </a:pPr>
            <a:r>
              <a:rPr lang="en-US" sz="1600" dirty="0">
                <a:latin typeface="Samsung SS Body Bold" pitchFamily="2" charset="0"/>
                <a:cs typeface="Samsung SS Body Bold" pitchFamily="2" charset="0"/>
                <a:sym typeface="Gill Sans"/>
              </a:rPr>
              <a:t>Can you replace it? </a:t>
            </a:r>
            <a:r>
              <a:rPr lang="en-US" sz="1600" dirty="0">
                <a:latin typeface="Samsung SS Body Regular" pitchFamily="2" charset="0"/>
                <a:cs typeface="Samsung SS Body Regular" pitchFamily="2" charset="0"/>
                <a:sym typeface="Gill Sans"/>
              </a:rPr>
              <a:t>If this source disappeared tomorrow, could you find alternatives to support your point?</a:t>
            </a:r>
          </a:p>
          <a:p>
            <a:pPr marL="495300" marR="0" indent="-342900">
              <a:lnSpc>
                <a:spcPct val="100000"/>
              </a:lnSpc>
              <a:spcBef>
                <a:spcPts val="300"/>
              </a:spcBef>
              <a:buClr>
                <a:srgbClr val="0C0C0C"/>
              </a:buClr>
              <a:buSzPts val="1200"/>
              <a:buFont typeface="+mj-lt"/>
              <a:buAutoNum type="arabicPeriod"/>
            </a:pPr>
            <a:endParaRPr lang="en-US" sz="1600" dirty="0">
              <a:latin typeface="Samsung SS Body Regular" pitchFamily="2" charset="0"/>
              <a:cs typeface="Samsung SS Body Regular" pitchFamily="2" charset="0"/>
              <a:sym typeface="Gill Sans"/>
            </a:endParaRPr>
          </a:p>
          <a:p>
            <a:pPr marL="152400">
              <a:spcBef>
                <a:spcPts val="300"/>
              </a:spcBef>
              <a:buSzPts val="1200"/>
            </a:pPr>
            <a:r>
              <a:rPr lang="en-US" sz="1600" b="1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When using images, music, or writing – ask these too: </a:t>
            </a:r>
            <a:endParaRPr lang="en-US" sz="16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495300" lvl="0" indent="-342900">
              <a:spcBef>
                <a:spcPts val="300"/>
              </a:spcBef>
              <a:spcAft>
                <a:spcPts val="0"/>
              </a:spcAft>
              <a:buClr>
                <a:srgbClr val="0C0C0C"/>
              </a:buClr>
              <a:buSzPts val="1200"/>
              <a:buFont typeface="+mj-lt"/>
              <a:buAutoNum type="arabicPeriod"/>
            </a:pPr>
            <a:r>
              <a:rPr lang="en-US" sz="1600" dirty="0">
                <a:latin typeface="Samsung SS Body Bold" pitchFamily="2" charset="0"/>
                <a:cs typeface="Samsung SS Body Bold" pitchFamily="2" charset="0"/>
                <a:sym typeface="Gill Sans"/>
              </a:rPr>
              <a:t>Is proper credit given to the original creator? </a:t>
            </a:r>
            <a:r>
              <a:rPr lang="en-US" sz="1600" dirty="0">
                <a:latin typeface="Samsung SS Body Regular" pitchFamily="2" charset="0"/>
                <a:cs typeface="Samsung SS Body Regular" pitchFamily="2" charset="0"/>
                <a:sym typeface="Gill Sans"/>
              </a:rPr>
              <a:t>Does your work clearly identify </a:t>
            </a:r>
            <a:br>
              <a:rPr lang="en-US" sz="1600" dirty="0">
                <a:latin typeface="Samsung SS Body Regular" pitchFamily="2" charset="0"/>
                <a:cs typeface="Samsung SS Body Regular" pitchFamily="2" charset="0"/>
                <a:sym typeface="Gill Sans"/>
              </a:rPr>
            </a:br>
            <a:r>
              <a:rPr lang="en-US" sz="1600" dirty="0">
                <a:latin typeface="Samsung SS Body Regular" pitchFamily="2" charset="0"/>
                <a:cs typeface="Samsung SS Body Regular" pitchFamily="2" charset="0"/>
                <a:sym typeface="Gill Sans"/>
              </a:rPr>
              <a:t>where this content came from and who made it?</a:t>
            </a:r>
          </a:p>
          <a:p>
            <a:pPr marL="495300" lvl="0" indent="-342900">
              <a:spcBef>
                <a:spcPts val="300"/>
              </a:spcBef>
              <a:spcAft>
                <a:spcPts val="0"/>
              </a:spcAft>
              <a:buClr>
                <a:srgbClr val="0C0C0C"/>
              </a:buClr>
              <a:buSzPts val="1200"/>
              <a:buFont typeface="+mj-lt"/>
              <a:buAutoNum type="arabicPeriod"/>
            </a:pPr>
            <a:r>
              <a:rPr lang="en-US" sz="1600" dirty="0">
                <a:latin typeface="Samsung SS Body Bold" pitchFamily="2" charset="0"/>
                <a:cs typeface="Samsung SS Body Bold" pitchFamily="2" charset="0"/>
                <a:sym typeface="Gill Sans"/>
              </a:rPr>
              <a:t>Are cultural elements being used appropriately? </a:t>
            </a:r>
            <a:r>
              <a:rPr lang="en-US" sz="1600" dirty="0">
                <a:latin typeface="Samsung SS Body Regular" pitchFamily="2" charset="0"/>
                <a:cs typeface="Samsung SS Body Regular" pitchFamily="2" charset="0"/>
                <a:sym typeface="Gill Sans"/>
              </a:rPr>
              <a:t>Is the cultural content being </a:t>
            </a:r>
            <a:br>
              <a:rPr lang="en-US" sz="1600" dirty="0">
                <a:latin typeface="Samsung SS Body Regular" pitchFamily="2" charset="0"/>
                <a:cs typeface="Samsung SS Body Regular" pitchFamily="2" charset="0"/>
                <a:sym typeface="Gill Sans"/>
              </a:rPr>
            </a:br>
            <a:r>
              <a:rPr lang="en-US" sz="1600" dirty="0">
                <a:latin typeface="Samsung SS Body Regular" pitchFamily="2" charset="0"/>
                <a:cs typeface="Samsung SS Body Regular" pitchFamily="2" charset="0"/>
                <a:sym typeface="Gill Sans"/>
              </a:rPr>
              <a:t>used in a way that is respectful and not exploitative?</a:t>
            </a:r>
          </a:p>
          <a:p>
            <a:pPr marL="495300" lvl="0" indent="-342900">
              <a:spcBef>
                <a:spcPts val="300"/>
              </a:spcBef>
              <a:spcAft>
                <a:spcPts val="0"/>
              </a:spcAft>
              <a:buClr>
                <a:srgbClr val="0C0C0C"/>
              </a:buClr>
              <a:buSzPts val="1200"/>
              <a:buFont typeface="+mj-lt"/>
              <a:buAutoNum type="arabicPeriod"/>
            </a:pPr>
            <a:r>
              <a:rPr lang="en-US" sz="1600" dirty="0">
                <a:latin typeface="Samsung SS Body Bold" pitchFamily="2" charset="0"/>
                <a:cs typeface="Samsung SS Body Bold" pitchFamily="2" charset="0"/>
                <a:sym typeface="Gill Sans"/>
              </a:rPr>
              <a:t>What are the license and usage rights? </a:t>
            </a:r>
            <a:r>
              <a:rPr lang="en-US" sz="1600" dirty="0">
                <a:latin typeface="Samsung SS Body Regular" pitchFamily="2" charset="0"/>
                <a:cs typeface="Samsung SS Body Regular" pitchFamily="2" charset="0"/>
                <a:sym typeface="Gill Sans"/>
              </a:rPr>
              <a:t>Are you legally and ethically allowed </a:t>
            </a:r>
            <a:br>
              <a:rPr lang="en-US" sz="1600" dirty="0">
                <a:latin typeface="Samsung SS Body Regular" pitchFamily="2" charset="0"/>
                <a:cs typeface="Samsung SS Body Regular" pitchFamily="2" charset="0"/>
                <a:sym typeface="Gill Sans"/>
              </a:rPr>
            </a:br>
            <a:r>
              <a:rPr lang="en-US" sz="1600" dirty="0">
                <a:latin typeface="Samsung SS Body Regular" pitchFamily="2" charset="0"/>
                <a:cs typeface="Samsung SS Body Regular" pitchFamily="2" charset="0"/>
                <a:sym typeface="Gill Sans"/>
              </a:rPr>
              <a:t>to use this content for your purpose?</a:t>
            </a:r>
          </a:p>
          <a:p>
            <a:pPr marL="495300" marR="0" indent="-342900">
              <a:lnSpc>
                <a:spcPct val="100000"/>
              </a:lnSpc>
              <a:spcBef>
                <a:spcPts val="300"/>
              </a:spcBef>
              <a:buClr>
                <a:srgbClr val="0C0C0C"/>
              </a:buClr>
              <a:buSzPts val="1200"/>
              <a:buFont typeface="+mj-lt"/>
              <a:buAutoNum type="arabicPeriod"/>
            </a:pPr>
            <a:endParaRPr lang="en-US" sz="1600" dirty="0">
              <a:latin typeface="Samsung SS Body Regular" pitchFamily="2" charset="0"/>
              <a:cs typeface="Samsung SS Body Regular" pitchFamily="2" charset="0"/>
              <a:sym typeface="Gill Sans"/>
            </a:endParaRPr>
          </a:p>
        </p:txBody>
      </p:sp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-2770795" y="-650166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8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2770795" y="-650166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60" name="Google Shape;265;p87">
            <a:extLst>
              <a:ext uri="{FF2B5EF4-FFF2-40B4-BE49-F238E27FC236}">
                <a16:creationId xmlns:a16="http://schemas.microsoft.com/office/drawing/2014/main" id="{454DEA5A-F8B6-4FBA-A3C5-62DBFB1A19AF}"/>
              </a:ext>
            </a:extLst>
          </p:cNvPr>
          <p:cNvSpPr txBox="1"/>
          <p:nvPr/>
        </p:nvSpPr>
        <p:spPr>
          <a:xfrm>
            <a:off x="1031223" y="847052"/>
            <a:ext cx="848622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24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Activity #2: Questions to Ask</a:t>
            </a:r>
            <a:endParaRPr lang="en-US" sz="2400" i="0" u="none" strike="noStrike" cap="none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sp>
        <p:nvSpPr>
          <p:cNvPr id="27" name="Google Shape;265;p87">
            <a:extLst>
              <a:ext uri="{FF2B5EF4-FFF2-40B4-BE49-F238E27FC236}">
                <a16:creationId xmlns:a16="http://schemas.microsoft.com/office/drawing/2014/main" id="{317DBCD0-8654-4FB8-AD08-32FE282604BE}"/>
              </a:ext>
            </a:extLst>
          </p:cNvPr>
          <p:cNvSpPr txBox="1"/>
          <p:nvPr/>
        </p:nvSpPr>
        <p:spPr>
          <a:xfrm>
            <a:off x="8692935" y="3429000"/>
            <a:ext cx="3016951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4800" b="1" dirty="0">
                <a:latin typeface="Samsung SS Body Bold"/>
                <a:ea typeface="Poppins"/>
                <a:cs typeface="Poppins"/>
                <a:sym typeface="Poppins"/>
              </a:rPr>
              <a:t>20:00</a:t>
            </a:r>
            <a:endParaRPr sz="7200" b="1" i="0" u="none" strike="noStrike" cap="none" dirty="0">
              <a:latin typeface="Samsung SS Body Bold"/>
              <a:ea typeface="Poppins"/>
              <a:cs typeface="Poppins"/>
              <a:sym typeface="Poppins"/>
            </a:endParaRPr>
          </a:p>
        </p:txBody>
      </p:sp>
      <p:pic>
        <p:nvPicPr>
          <p:cNvPr id="36" name="Google Shape;370;p96" title="green-ai-illustration-07.png.png">
            <a:hlinkClick r:id="rId7"/>
            <a:extLst>
              <a:ext uri="{FF2B5EF4-FFF2-40B4-BE49-F238E27FC236}">
                <a16:creationId xmlns:a16="http://schemas.microsoft.com/office/drawing/2014/main" id="{4FF0DDD0-3411-4EEC-9D60-C4A1EAE06BAF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213238" y="3985223"/>
            <a:ext cx="1976346" cy="16469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5571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1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88FA0D3A-6EA0-C13E-BB01-307DF5D1F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72775" y="536476"/>
            <a:ext cx="206103" cy="263110"/>
          </a:xfrm>
          <a:prstGeom prst="rect">
            <a:avLst/>
          </a:prstGeom>
        </p:spPr>
      </p:pic>
      <p:sp>
        <p:nvSpPr>
          <p:cNvPr id="25" name="Google Shape;265;p87">
            <a:extLst>
              <a:ext uri="{FF2B5EF4-FFF2-40B4-BE49-F238E27FC236}">
                <a16:creationId xmlns:a16="http://schemas.microsoft.com/office/drawing/2014/main" id="{4C6B1B6C-89DF-4787-9C62-9671B378A8B8}"/>
              </a:ext>
            </a:extLst>
          </p:cNvPr>
          <p:cNvSpPr txBox="1"/>
          <p:nvPr/>
        </p:nvSpPr>
        <p:spPr>
          <a:xfrm>
            <a:off x="1280878" y="1150047"/>
            <a:ext cx="6687559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b="1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Debrief – Activity #2</a:t>
            </a:r>
            <a:endParaRPr sz="3600" b="1" i="0" u="none" strike="noStrike" cap="none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graphicFrame>
        <p:nvGraphicFramePr>
          <p:cNvPr id="41" name="Tabulka 22">
            <a:extLst>
              <a:ext uri="{FF2B5EF4-FFF2-40B4-BE49-F238E27FC236}">
                <a16:creationId xmlns:a16="http://schemas.microsoft.com/office/drawing/2014/main" id="{1D853317-B1FA-4ED9-BE6A-C4169E7065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781442"/>
              </p:ext>
            </p:extLst>
          </p:nvPr>
        </p:nvGraphicFramePr>
        <p:xfrm>
          <a:off x="1985907" y="2005281"/>
          <a:ext cx="8735506" cy="2971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35506">
                  <a:extLst>
                    <a:ext uri="{9D8B030D-6E8A-4147-A177-3AD203B41FA5}">
                      <a16:colId xmlns:a16="http://schemas.microsoft.com/office/drawing/2014/main" val="2547502592"/>
                    </a:ext>
                  </a:extLst>
                </a:gridCol>
              </a:tblGrid>
              <a:tr h="716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600" b="0" i="0" u="none" strike="noStrike" kern="1200" cap="none" spc="0" normalizeH="0" baseline="0" noProof="0" dirty="0" bmk="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msung SS Body Bold" pitchFamily="2" charset="0"/>
                          <a:ea typeface="SamsungOne-400C" panose="020B0506030303020204" pitchFamily="34" charset="0"/>
                          <a:cs typeface="Samsung SS Body Bold" pitchFamily="2" charset="0"/>
                        </a:rPr>
                        <a:t>Was any source less reliable than you expected?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600" b="0" i="0" u="none" strike="noStrike" kern="1200" cap="none" spc="0" normalizeH="0" baseline="0" noProof="0" dirty="0" bmk="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msung SS Body Regular" pitchFamily="2" charset="0"/>
                          <a:ea typeface="SamsungOne-400C" panose="020B0506030303020204" pitchFamily="34" charset="0"/>
                          <a:cs typeface="Samsung SS Body Regular" pitchFamily="2" charset="0"/>
                        </a:rPr>
                        <a:t>What tipped you off? Was it the author, the publisher, the date, or something else?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470088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Bold" pitchFamily="2" charset="0"/>
                          <a:ea typeface="Gill Sans"/>
                          <a:cs typeface="Samsung SS Body Bold" pitchFamily="2" charset="0"/>
                          <a:sym typeface="Gill Sans"/>
                        </a:rPr>
                        <a:t>Was any source stronger than you expected? </a:t>
                      </a:r>
                    </a:p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What made you more confident in it once you investigated?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218298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Bold" pitchFamily="2" charset="0"/>
                          <a:ea typeface="Gill Sans"/>
                          <a:cs typeface="Samsung SS Body Bold" pitchFamily="2" charset="0"/>
                          <a:sym typeface="Gill Sans"/>
                        </a:rPr>
                        <a:t>Did you have a source that couldn’t be verified at all?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What did you do- or what would you do – when a source can’t be confirmed?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115694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Bold" pitchFamily="2" charset="0"/>
                          <a:ea typeface="Gill Sans"/>
                          <a:cs typeface="Samsung SS Body Bold" pitchFamily="2" charset="0"/>
                          <a:sym typeface="Gill Sans"/>
                        </a:rPr>
                        <a:t>Was </a:t>
                      </a:r>
                      <a:r>
                        <a:rPr lang="en-US" sz="1600">
                          <a:solidFill>
                            <a:schemeClr val="dk1"/>
                          </a:solidFill>
                          <a:latin typeface="Samsung SS Body Bold" pitchFamily="2" charset="0"/>
                          <a:ea typeface="Gill Sans"/>
                          <a:cs typeface="Samsung SS Body Bold" pitchFamily="2" charset="0"/>
                          <a:sym typeface="Gill Sans"/>
                        </a:rPr>
                        <a:t>there a hard </a:t>
                      </a: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Bold" pitchFamily="2" charset="0"/>
                          <a:ea typeface="Gill Sans"/>
                          <a:cs typeface="Samsung SS Body Bold" pitchFamily="2" charset="0"/>
                          <a:sym typeface="Gill Sans"/>
                        </a:rPr>
                        <a:t>question to answer? Why? </a:t>
                      </a:r>
                    </a:p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Was it harder to check existence, reputation, currency, missing perspectives, or alternatives?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390040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C9D9E1AE-F9CD-4A3F-BCFB-6040ECF94865}"/>
              </a:ext>
            </a:extLst>
          </p:cNvPr>
          <p:cNvGrpSpPr/>
          <p:nvPr/>
        </p:nvGrpSpPr>
        <p:grpSpPr>
          <a:xfrm>
            <a:off x="1394277" y="2107485"/>
            <a:ext cx="445215" cy="445215"/>
            <a:chOff x="1394277" y="2107485"/>
            <a:chExt cx="445215" cy="445215"/>
          </a:xfrm>
        </p:grpSpPr>
        <p:sp>
          <p:nvSpPr>
            <p:cNvPr id="43" name="Ovál 2">
              <a:extLst>
                <a:ext uri="{FF2B5EF4-FFF2-40B4-BE49-F238E27FC236}">
                  <a16:creationId xmlns:a16="http://schemas.microsoft.com/office/drawing/2014/main" id="{B0D6293B-75A9-418E-99F6-ADFD83E5639F}"/>
                </a:ext>
              </a:extLst>
            </p:cNvPr>
            <p:cNvSpPr/>
            <p:nvPr/>
          </p:nvSpPr>
          <p:spPr>
            <a:xfrm>
              <a:off x="1394277" y="2107485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0C5EE57-D284-4FF7-A021-BEBE829F9EA7}"/>
                </a:ext>
              </a:extLst>
            </p:cNvPr>
            <p:cNvSpPr txBox="1"/>
            <p:nvPr/>
          </p:nvSpPr>
          <p:spPr>
            <a:xfrm>
              <a:off x="1473115" y="211541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6BEA80B-1C25-4FEB-BD84-08572CE1F4B2}"/>
              </a:ext>
            </a:extLst>
          </p:cNvPr>
          <p:cNvGrpSpPr/>
          <p:nvPr/>
        </p:nvGrpSpPr>
        <p:grpSpPr>
          <a:xfrm>
            <a:off x="1394277" y="2834927"/>
            <a:ext cx="445215" cy="449755"/>
            <a:chOff x="1394277" y="2834927"/>
            <a:chExt cx="445215" cy="449755"/>
          </a:xfrm>
        </p:grpSpPr>
        <p:sp>
          <p:nvSpPr>
            <p:cNvPr id="47" name="Ovál 2">
              <a:extLst>
                <a:ext uri="{FF2B5EF4-FFF2-40B4-BE49-F238E27FC236}">
                  <a16:creationId xmlns:a16="http://schemas.microsoft.com/office/drawing/2014/main" id="{50A52EE1-C875-4DA8-AEBB-B35349242715}"/>
                </a:ext>
              </a:extLst>
            </p:cNvPr>
            <p:cNvSpPr/>
            <p:nvPr/>
          </p:nvSpPr>
          <p:spPr>
            <a:xfrm>
              <a:off x="1394277" y="2839467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899441D-6047-4FC5-9D42-2B3198CBBF9C}"/>
                </a:ext>
              </a:extLst>
            </p:cNvPr>
            <p:cNvSpPr txBox="1"/>
            <p:nvPr/>
          </p:nvSpPr>
          <p:spPr>
            <a:xfrm>
              <a:off x="1485980" y="2834927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2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F6774DC-FB13-4B98-A260-8FB7A7AAD8D6}"/>
              </a:ext>
            </a:extLst>
          </p:cNvPr>
          <p:cNvGrpSpPr/>
          <p:nvPr/>
        </p:nvGrpSpPr>
        <p:grpSpPr>
          <a:xfrm>
            <a:off x="1394277" y="3558351"/>
            <a:ext cx="445215" cy="445215"/>
            <a:chOff x="1394277" y="3558351"/>
            <a:chExt cx="445215" cy="445215"/>
          </a:xfrm>
        </p:grpSpPr>
        <p:sp>
          <p:nvSpPr>
            <p:cNvPr id="49" name="Ovál 2">
              <a:extLst>
                <a:ext uri="{FF2B5EF4-FFF2-40B4-BE49-F238E27FC236}">
                  <a16:creationId xmlns:a16="http://schemas.microsoft.com/office/drawing/2014/main" id="{55E58257-B8B1-4C59-A7D2-2F4800D08DA4}"/>
                </a:ext>
              </a:extLst>
            </p:cNvPr>
            <p:cNvSpPr/>
            <p:nvPr/>
          </p:nvSpPr>
          <p:spPr>
            <a:xfrm>
              <a:off x="1394277" y="3558351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B65FC50-4909-497C-8B4B-F427D68E5FCD}"/>
                </a:ext>
              </a:extLst>
            </p:cNvPr>
            <p:cNvSpPr txBox="1"/>
            <p:nvPr/>
          </p:nvSpPr>
          <p:spPr>
            <a:xfrm>
              <a:off x="1485980" y="3571229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3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FAE5C67-61FE-4BB7-BD6D-A55A24B79C94}"/>
              </a:ext>
            </a:extLst>
          </p:cNvPr>
          <p:cNvGrpSpPr/>
          <p:nvPr/>
        </p:nvGrpSpPr>
        <p:grpSpPr>
          <a:xfrm>
            <a:off x="1394277" y="4283963"/>
            <a:ext cx="445215" cy="449755"/>
            <a:chOff x="1395156" y="4283963"/>
            <a:chExt cx="445215" cy="449755"/>
          </a:xfrm>
        </p:grpSpPr>
        <p:sp>
          <p:nvSpPr>
            <p:cNvPr id="53" name="Ovál 2">
              <a:extLst>
                <a:ext uri="{FF2B5EF4-FFF2-40B4-BE49-F238E27FC236}">
                  <a16:creationId xmlns:a16="http://schemas.microsoft.com/office/drawing/2014/main" id="{6D071794-2239-4B88-8D04-BB9593D540A3}"/>
                </a:ext>
              </a:extLst>
            </p:cNvPr>
            <p:cNvSpPr/>
            <p:nvPr/>
          </p:nvSpPr>
          <p:spPr>
            <a:xfrm>
              <a:off x="1395156" y="4288503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7F11C94-02DA-48C4-A517-5F88405CC7EA}"/>
                </a:ext>
              </a:extLst>
            </p:cNvPr>
            <p:cNvSpPr txBox="1"/>
            <p:nvPr/>
          </p:nvSpPr>
          <p:spPr>
            <a:xfrm>
              <a:off x="1478150" y="428396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7308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think-cell data - do not delete" hidden="1">
            <a:extLst>
              <a:ext uri="{FF2B5EF4-FFF2-40B4-BE49-F238E27FC236}">
                <a16:creationId xmlns:a16="http://schemas.microsoft.com/office/drawing/2014/main" id="{6C902E93-14D5-6B6C-349E-75C2AAEB93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9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4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C902E93-14D5-6B6C-349E-75C2AAEB93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ětiva 62">
            <a:extLst>
              <a:ext uri="{FF2B5EF4-FFF2-40B4-BE49-F238E27FC236}">
                <a16:creationId xmlns:a16="http://schemas.microsoft.com/office/drawing/2014/main" id="{281CCFCD-226E-B657-51B3-7E86521EBF6C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32" name="Google Shape;265;p87">
            <a:extLst>
              <a:ext uri="{FF2B5EF4-FFF2-40B4-BE49-F238E27FC236}">
                <a16:creationId xmlns:a16="http://schemas.microsoft.com/office/drawing/2014/main" id="{BB2EB284-8462-4BE4-86AC-9A1721B5FC63}"/>
              </a:ext>
            </a:extLst>
          </p:cNvPr>
          <p:cNvSpPr txBox="1"/>
          <p:nvPr/>
        </p:nvSpPr>
        <p:spPr>
          <a:xfrm>
            <a:off x="4926995" y="1228724"/>
            <a:ext cx="5262034" cy="1731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Verification is not about assuming everything is a lie.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96B52B-F5C6-41AF-93FF-B9925894FF9A}"/>
              </a:ext>
            </a:extLst>
          </p:cNvPr>
          <p:cNvSpPr txBox="1"/>
          <p:nvPr/>
        </p:nvSpPr>
        <p:spPr>
          <a:xfrm>
            <a:off x="4926995" y="3308431"/>
            <a:ext cx="4936791" cy="1731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>
            <a:defPPr>
              <a:defRPr lang="en-US"/>
            </a:defPPr>
            <a:lvl1pPr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  <a:defRPr sz="3600">
                <a:latin typeface="Samsung SS Head Bold" pitchFamily="2" charset="0"/>
                <a:ea typeface="Poppins"/>
                <a:cs typeface="Samsung SS Head Bold" pitchFamily="2" charset="0"/>
              </a:defRPr>
            </a:lvl1pPr>
          </a:lstStyle>
          <a:p>
            <a:r>
              <a:rPr lang="en-US" dirty="0">
                <a:solidFill>
                  <a:srgbClr val="FFB546"/>
                </a:solidFill>
                <a:sym typeface="Gill Sans"/>
              </a:rPr>
              <a:t>It’s about building confidence in the information you use. </a:t>
            </a:r>
          </a:p>
        </p:txBody>
      </p:sp>
      <p:pic>
        <p:nvPicPr>
          <p:cNvPr id="7" name="Google Shape;364;p97" title="yellow-illustrations-08.png">
            <a:extLst>
              <a:ext uri="{FF2B5EF4-FFF2-40B4-BE49-F238E27FC236}">
                <a16:creationId xmlns:a16="http://schemas.microsoft.com/office/drawing/2014/main" id="{F89C4288-9D49-42ED-9FE8-99F89F8BCDFF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0" y="1610397"/>
            <a:ext cx="2872750" cy="3101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6820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267;p87" title="yellow-ai-illustration-05.png.png">
            <a:extLst>
              <a:ext uri="{FF2B5EF4-FFF2-40B4-BE49-F238E27FC236}">
                <a16:creationId xmlns:a16="http://schemas.microsoft.com/office/drawing/2014/main" id="{84A14C79-087C-4F7C-879E-BD72A1D7370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66603" y="2765649"/>
            <a:ext cx="2827955" cy="235662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9" name="think-cell data - do not delete" hidden="1">
            <a:extLst>
              <a:ext uri="{FF2B5EF4-FFF2-40B4-BE49-F238E27FC236}">
                <a16:creationId xmlns:a16="http://schemas.microsoft.com/office/drawing/2014/main" id="{6C902E93-14D5-6B6C-349E-75C2AAEB93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38631580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5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ětiva 62">
            <a:extLst>
              <a:ext uri="{FF2B5EF4-FFF2-40B4-BE49-F238E27FC236}">
                <a16:creationId xmlns:a16="http://schemas.microsoft.com/office/drawing/2014/main" id="{281CCFCD-226E-B657-51B3-7E86521EBF6C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32" name="Google Shape;265;p87">
            <a:extLst>
              <a:ext uri="{FF2B5EF4-FFF2-40B4-BE49-F238E27FC236}">
                <a16:creationId xmlns:a16="http://schemas.microsoft.com/office/drawing/2014/main" id="{BB2EB284-8462-4BE4-86AC-9A1721B5FC63}"/>
              </a:ext>
            </a:extLst>
          </p:cNvPr>
          <p:cNvSpPr txBox="1"/>
          <p:nvPr/>
        </p:nvSpPr>
        <p:spPr>
          <a:xfrm>
            <a:off x="1366604" y="1405861"/>
            <a:ext cx="49173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Think About It</a:t>
            </a:r>
            <a:endParaRPr sz="3600" i="0" u="none" strike="noStrike" cap="none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sp>
        <p:nvSpPr>
          <p:cNvPr id="33" name="Google Shape;266;p87">
            <a:extLst>
              <a:ext uri="{FF2B5EF4-FFF2-40B4-BE49-F238E27FC236}">
                <a16:creationId xmlns:a16="http://schemas.microsoft.com/office/drawing/2014/main" id="{6800E62E-D38C-4F7F-B7D4-08DE6BE83D7C}"/>
              </a:ext>
            </a:extLst>
          </p:cNvPr>
          <p:cNvSpPr txBox="1"/>
          <p:nvPr/>
        </p:nvSpPr>
        <p:spPr>
          <a:xfrm>
            <a:off x="1366603" y="2114936"/>
            <a:ext cx="9622146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-US" dirty="0">
                <a:solidFill>
                  <a:schemeClr val="dk1"/>
                </a:solidFill>
                <a:latin typeface="Samsung SS Body Regular" pitchFamily="2" charset="0"/>
                <a:cs typeface="Samsung SS Body Regular" pitchFamily="2" charset="0"/>
                <a:sym typeface="Gill Sans"/>
              </a:rPr>
              <a:t>Have you ever trusted a source that turned out to be fake?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F0C9CF-D543-456F-A287-E5FDD0C3477E}"/>
              </a:ext>
            </a:extLst>
          </p:cNvPr>
          <p:cNvSpPr txBox="1"/>
          <p:nvPr/>
        </p:nvSpPr>
        <p:spPr>
          <a:xfrm>
            <a:off x="4909634" y="3386535"/>
            <a:ext cx="6100174" cy="83099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>
            <a:defPPr>
              <a:defRPr lang="en-US"/>
            </a:defPPr>
            <a:lvl1pPr>
              <a:defRPr sz="2400" b="1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</a:defRPr>
            </a:lvl1pPr>
          </a:lstStyle>
          <a:p>
            <a:r>
              <a:rPr lang="en-US" dirty="0">
                <a:latin typeface="Samsung SS Body Bold" pitchFamily="2" charset="0"/>
                <a:cs typeface="Samsung SS Body Bold" pitchFamily="2" charset="0"/>
                <a:sym typeface="Gill Sans"/>
              </a:rPr>
              <a:t>It’s not “does it look real” — </a:t>
            </a:r>
          </a:p>
          <a:p>
            <a:r>
              <a:rPr lang="en-US" dirty="0">
                <a:latin typeface="Samsung SS Body Bold" pitchFamily="2" charset="0"/>
                <a:cs typeface="Samsung SS Body Bold" pitchFamily="2" charset="0"/>
                <a:sym typeface="Gill Sans"/>
              </a:rPr>
              <a:t>it’s “can I prove this is real?”</a:t>
            </a:r>
            <a:endParaRPr lang="en-US" dirty="0">
              <a:latin typeface="Samsung SS Body Bold" pitchFamily="2" charset="0"/>
              <a:cs typeface="Samsung SS Body Bold" pitchFamily="2" charset="0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288060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275;p88" title="green-ai-illustration-01.png.png">
            <a:extLst>
              <a:ext uri="{FF2B5EF4-FFF2-40B4-BE49-F238E27FC236}">
                <a16:creationId xmlns:a16="http://schemas.microsoft.com/office/drawing/2014/main" id="{3C0A493A-5531-4C16-AD3E-E272748A9CF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317" b="2317"/>
          <a:stretch/>
        </p:blipFill>
        <p:spPr>
          <a:xfrm>
            <a:off x="7884482" y="2619029"/>
            <a:ext cx="2894046" cy="229990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90095918"/>
              </p:ext>
            </p:extLst>
          </p:nvPr>
        </p:nvGraphicFramePr>
        <p:xfrm>
          <a:off x="-2754138" y="219892"/>
          <a:ext cx="45719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2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2754138" y="219892"/>
                        <a:ext cx="45719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60" name="Google Shape;265;p87">
            <a:extLst>
              <a:ext uri="{FF2B5EF4-FFF2-40B4-BE49-F238E27FC236}">
                <a16:creationId xmlns:a16="http://schemas.microsoft.com/office/drawing/2014/main" id="{454DEA5A-F8B6-4FBA-A3C5-62DBFB1A19AF}"/>
              </a:ext>
            </a:extLst>
          </p:cNvPr>
          <p:cNvSpPr txBox="1"/>
          <p:nvPr/>
        </p:nvSpPr>
        <p:spPr>
          <a:xfrm>
            <a:off x="1153887" y="934600"/>
            <a:ext cx="7612592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Hallucination</a:t>
            </a:r>
            <a:endParaRPr sz="3600" i="0" u="none" strike="noStrike" cap="none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sp>
        <p:nvSpPr>
          <p:cNvPr id="67" name="Google Shape;266;p87">
            <a:extLst>
              <a:ext uri="{FF2B5EF4-FFF2-40B4-BE49-F238E27FC236}">
                <a16:creationId xmlns:a16="http://schemas.microsoft.com/office/drawing/2014/main" id="{833E1796-CEF4-4995-AE42-3B416ED28F8E}"/>
              </a:ext>
            </a:extLst>
          </p:cNvPr>
          <p:cNvSpPr txBox="1"/>
          <p:nvPr/>
        </p:nvSpPr>
        <p:spPr>
          <a:xfrm>
            <a:off x="1153887" y="1643675"/>
            <a:ext cx="4900334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r>
              <a:rPr lang="en-US" dirty="0">
                <a:latin typeface="Samsung SS Body Regular" pitchFamily="2" charset="0"/>
                <a:cs typeface="Samsung SS Body Regular" pitchFamily="2" charset="0"/>
                <a:sym typeface="Gill Sans"/>
              </a:rPr>
              <a:t>A confident, made-up response.</a:t>
            </a:r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42C75714-B33F-43BA-90EA-E8302100F5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304" y="3345386"/>
            <a:ext cx="256796" cy="270371"/>
          </a:xfrm>
          <a:prstGeom prst="rect">
            <a:avLst/>
          </a:prstGeom>
        </p:spPr>
      </p:pic>
      <p:graphicFrame>
        <p:nvGraphicFramePr>
          <p:cNvPr id="23" name="Tabulka 22">
            <a:extLst>
              <a:ext uri="{FF2B5EF4-FFF2-40B4-BE49-F238E27FC236}">
                <a16:creationId xmlns:a16="http://schemas.microsoft.com/office/drawing/2014/main" id="{9CB3ABDB-2B53-4B43-BEC2-F0C40AE00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582061"/>
              </p:ext>
            </p:extLst>
          </p:nvPr>
        </p:nvGraphicFramePr>
        <p:xfrm>
          <a:off x="1753212" y="2642685"/>
          <a:ext cx="5511884" cy="2148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11884">
                  <a:extLst>
                    <a:ext uri="{9D8B030D-6E8A-4147-A177-3AD203B41FA5}">
                      <a16:colId xmlns:a16="http://schemas.microsoft.com/office/drawing/2014/main" val="2547502592"/>
                    </a:ext>
                  </a:extLst>
                </a:gridCol>
              </a:tblGrid>
              <a:tr h="716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600" b="0" i="0" u="none" strike="noStrike" kern="1200" cap="none" spc="0" normalizeH="0" baseline="0" noProof="0" dirty="0" bmk="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msung SS Body Regular" pitchFamily="2" charset="0"/>
                          <a:ea typeface="SamsungOne-400C" panose="020B0506030303020204" pitchFamily="34" charset="0"/>
                          <a:cs typeface="Samsung SS Body Regular" pitchFamily="2" charset="0"/>
                        </a:rPr>
                        <a:t>Not a glitch.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470088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Known behavior of AI systems.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218298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It’s predicting what a convincing answer looks like.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115694"/>
                  </a:ext>
                </a:extLst>
              </a:tr>
            </a:tbl>
          </a:graphicData>
        </a:graphic>
      </p:graphicFrame>
      <p:sp>
        <p:nvSpPr>
          <p:cNvPr id="28" name="Ovál 2">
            <a:extLst>
              <a:ext uri="{FF2B5EF4-FFF2-40B4-BE49-F238E27FC236}">
                <a16:creationId xmlns:a16="http://schemas.microsoft.com/office/drawing/2014/main" id="{6DBEC561-AA95-4943-BAE5-5617B0CDA040}"/>
              </a:ext>
            </a:extLst>
          </p:cNvPr>
          <p:cNvSpPr/>
          <p:nvPr/>
        </p:nvSpPr>
        <p:spPr>
          <a:xfrm>
            <a:off x="1238103" y="2744889"/>
            <a:ext cx="445415" cy="445215"/>
          </a:xfrm>
          <a:prstGeom prst="ellipse">
            <a:avLst/>
          </a:prstGeom>
          <a:solidFill>
            <a:srgbClr val="FF4337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9861D7-820B-45F0-B08F-542D99DC43D3}"/>
              </a:ext>
            </a:extLst>
          </p:cNvPr>
          <p:cNvSpPr txBox="1"/>
          <p:nvPr/>
        </p:nvSpPr>
        <p:spPr>
          <a:xfrm>
            <a:off x="1316941" y="2752817"/>
            <a:ext cx="267361" cy="29665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  <a:sym typeface="Wingdings" panose="05000000000000000000" pitchFamily="2" charset="2"/>
              </a:rPr>
              <a:t></a:t>
            </a:r>
            <a:endParaRPr lang="en-US" sz="2800" dirty="0">
              <a:solidFill>
                <a:schemeClr val="bg1"/>
              </a:solidFill>
              <a:latin typeface="Samsung SS Body Bold" pitchFamily="2" charset="0"/>
              <a:cs typeface="Samsung SS Body Bold" pitchFamily="2" charset="0"/>
            </a:endParaRPr>
          </a:p>
        </p:txBody>
      </p:sp>
      <p:sp>
        <p:nvSpPr>
          <p:cNvPr id="30" name="Ovál 2">
            <a:extLst>
              <a:ext uri="{FF2B5EF4-FFF2-40B4-BE49-F238E27FC236}">
                <a16:creationId xmlns:a16="http://schemas.microsoft.com/office/drawing/2014/main" id="{B4E3933D-597B-4963-A3E2-4EC7C7F3CBBB}"/>
              </a:ext>
            </a:extLst>
          </p:cNvPr>
          <p:cNvSpPr/>
          <p:nvPr/>
        </p:nvSpPr>
        <p:spPr>
          <a:xfrm>
            <a:off x="1238103" y="3476871"/>
            <a:ext cx="445415" cy="445215"/>
          </a:xfrm>
          <a:prstGeom prst="ellipse">
            <a:avLst/>
          </a:prstGeom>
          <a:solidFill>
            <a:srgbClr val="FFB546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D4202E2-BA22-4E8F-9278-00017D212B77}"/>
              </a:ext>
            </a:extLst>
          </p:cNvPr>
          <p:cNvSpPr txBox="1"/>
          <p:nvPr/>
        </p:nvSpPr>
        <p:spPr>
          <a:xfrm>
            <a:off x="1321097" y="3498458"/>
            <a:ext cx="267361" cy="29665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  <a:sym typeface="Wingdings" panose="05000000000000000000" pitchFamily="2" charset="2"/>
              </a:rPr>
              <a:t></a:t>
            </a:r>
            <a:endParaRPr lang="en-US" sz="2400" dirty="0">
              <a:solidFill>
                <a:schemeClr val="bg1"/>
              </a:solidFill>
              <a:latin typeface="Samsung SS Body Bold" pitchFamily="2" charset="0"/>
              <a:cs typeface="Samsung SS Body Bold" pitchFamily="2" charset="0"/>
            </a:endParaRPr>
          </a:p>
        </p:txBody>
      </p:sp>
      <p:sp>
        <p:nvSpPr>
          <p:cNvPr id="32" name="Ovál 2">
            <a:extLst>
              <a:ext uri="{FF2B5EF4-FFF2-40B4-BE49-F238E27FC236}">
                <a16:creationId xmlns:a16="http://schemas.microsoft.com/office/drawing/2014/main" id="{7326E10E-FC3B-48F9-A86F-926272EC53A4}"/>
              </a:ext>
            </a:extLst>
          </p:cNvPr>
          <p:cNvSpPr/>
          <p:nvPr/>
        </p:nvSpPr>
        <p:spPr>
          <a:xfrm>
            <a:off x="1238103" y="4195755"/>
            <a:ext cx="445415" cy="445215"/>
          </a:xfrm>
          <a:prstGeom prst="ellipse">
            <a:avLst/>
          </a:prstGeom>
          <a:solidFill>
            <a:srgbClr val="0077C8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E07B4F2-AA71-412B-B800-18037D4640F1}"/>
              </a:ext>
            </a:extLst>
          </p:cNvPr>
          <p:cNvSpPr txBox="1"/>
          <p:nvPr/>
        </p:nvSpPr>
        <p:spPr>
          <a:xfrm>
            <a:off x="1321097" y="4217342"/>
            <a:ext cx="267361" cy="29665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  <a:sym typeface="Wingdings" panose="05000000000000000000" pitchFamily="2" charset="2"/>
              </a:rPr>
              <a:t></a:t>
            </a:r>
            <a:endParaRPr lang="en-US" sz="2400" dirty="0">
              <a:solidFill>
                <a:schemeClr val="bg1"/>
              </a:solidFill>
              <a:latin typeface="Samsung SS Body Bold" pitchFamily="2" charset="0"/>
              <a:cs typeface="Samsung SS Body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285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8F15DAE-C2BA-4D88-8B8D-215C3D0E44D8}"/>
              </a:ext>
            </a:extLst>
          </p:cNvPr>
          <p:cNvSpPr/>
          <p:nvPr/>
        </p:nvSpPr>
        <p:spPr>
          <a:xfrm>
            <a:off x="2346659" y="2621638"/>
            <a:ext cx="3517857" cy="16147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12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88FA0D3A-6EA0-C13E-BB01-307DF5D1F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58500" y="955576"/>
            <a:ext cx="206103" cy="26311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B48ECF0-702B-4DF5-9F0D-39DEA24FA8ED}"/>
              </a:ext>
            </a:extLst>
          </p:cNvPr>
          <p:cNvSpPr txBox="1"/>
          <p:nvPr/>
        </p:nvSpPr>
        <p:spPr>
          <a:xfrm>
            <a:off x="1333414" y="922816"/>
            <a:ext cx="64456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3600" dirty="0"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What is Lateral Reading?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51DD7D2-CA28-4A1B-9799-C1B8A8B25B2E}"/>
              </a:ext>
            </a:extLst>
          </p:cNvPr>
          <p:cNvSpPr txBox="1"/>
          <p:nvPr/>
        </p:nvSpPr>
        <p:spPr>
          <a:xfrm>
            <a:off x="2624138" y="2836379"/>
            <a:ext cx="29812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24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Vertical Reading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28C3E1-0114-48A0-B4E5-DA550BA95999}"/>
              </a:ext>
            </a:extLst>
          </p:cNvPr>
          <p:cNvSpPr txBox="1"/>
          <p:nvPr/>
        </p:nvSpPr>
        <p:spPr>
          <a:xfrm>
            <a:off x="2624138" y="3351814"/>
            <a:ext cx="2285108" cy="580442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Reading deeply within a single source.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32D3E66-3299-4765-96D2-DD0071EC1590}"/>
              </a:ext>
            </a:extLst>
          </p:cNvPr>
          <p:cNvSpPr/>
          <p:nvPr/>
        </p:nvSpPr>
        <p:spPr>
          <a:xfrm>
            <a:off x="6679768" y="2621638"/>
            <a:ext cx="3517857" cy="16147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8F25CE4-DE8E-425A-ACE2-E324E69960B8}"/>
              </a:ext>
            </a:extLst>
          </p:cNvPr>
          <p:cNvSpPr txBox="1"/>
          <p:nvPr/>
        </p:nvSpPr>
        <p:spPr>
          <a:xfrm>
            <a:off x="6938926" y="2836379"/>
            <a:ext cx="29812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2400" b="1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</a:rPr>
              <a:t>Lateral Reading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663B87F-0F75-4649-9472-BE781DEB0063}"/>
              </a:ext>
            </a:extLst>
          </p:cNvPr>
          <p:cNvSpPr txBox="1"/>
          <p:nvPr/>
        </p:nvSpPr>
        <p:spPr>
          <a:xfrm>
            <a:off x="6938926" y="3351814"/>
            <a:ext cx="2285108" cy="580442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R="0" lvl="0" defTabSz="914400" rtl="0" eaLnBrk="1" fontAlgn="auto" latinLnBrk="0" hangingPunct="1">
              <a:spcBef>
                <a:spcPts val="8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msung SS Body Regular" pitchFamily="2" charset="0"/>
                <a:ea typeface="SamsungOne-400C" panose="020B0506030303020204" pitchFamily="34" charset="0"/>
                <a:cs typeface="Samsung SS Body Regular" pitchFamily="2" charset="0"/>
              </a:rPr>
              <a:t>Looking outside your source to evaluate it.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AE60B2F-4A7F-4694-BEA9-1138D86E8A26}"/>
              </a:ext>
            </a:extLst>
          </p:cNvPr>
          <p:cNvGrpSpPr/>
          <p:nvPr/>
        </p:nvGrpSpPr>
        <p:grpSpPr>
          <a:xfrm>
            <a:off x="5724498" y="2909672"/>
            <a:ext cx="1020760" cy="1038655"/>
            <a:chOff x="5573872" y="2878196"/>
            <a:chExt cx="1020760" cy="1038655"/>
          </a:xfrm>
        </p:grpSpPr>
        <p:sp>
          <p:nvSpPr>
            <p:cNvPr id="19" name="Ovál 2">
              <a:extLst>
                <a:ext uri="{FF2B5EF4-FFF2-40B4-BE49-F238E27FC236}">
                  <a16:creationId xmlns:a16="http://schemas.microsoft.com/office/drawing/2014/main" id="{5A59D98F-9DAF-4DC5-A5FB-6F3CCDD0EA87}"/>
                </a:ext>
              </a:extLst>
            </p:cNvPr>
            <p:cNvSpPr/>
            <p:nvPr/>
          </p:nvSpPr>
          <p:spPr>
            <a:xfrm>
              <a:off x="5573872" y="2878196"/>
              <a:ext cx="1020760" cy="103865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43B52CF-F4B8-4E95-9280-CF6919AB71DC}"/>
                </a:ext>
              </a:extLst>
            </p:cNvPr>
            <p:cNvSpPr txBox="1"/>
            <p:nvPr/>
          </p:nvSpPr>
          <p:spPr>
            <a:xfrm>
              <a:off x="5676626" y="3034856"/>
              <a:ext cx="83130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t"/>
              <a:r>
                <a:rPr lang="en-US" sz="3600" b="1" dirty="0">
                  <a:solidFill>
                    <a:schemeClr val="bg1"/>
                  </a:solidFill>
                  <a:latin typeface="Samsung SS Body Bold" pitchFamily="2" charset="0"/>
                  <a:ea typeface="Samsung Sharp Sans Bold" pitchFamily="2" charset="0"/>
                  <a:cs typeface="Samsung SS Body Bold" pitchFamily="2" charset="0"/>
                </a:rPr>
                <a:t>VS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52D7F2D-7254-420D-80F0-161D5C63A7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9536" y="660248"/>
            <a:ext cx="2085392" cy="167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57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8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88FA0D3A-6EA0-C13E-BB01-307DF5D1F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58500" y="955576"/>
            <a:ext cx="206103" cy="26311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B48ECF0-702B-4DF5-9F0D-39DEA24FA8ED}"/>
              </a:ext>
            </a:extLst>
          </p:cNvPr>
          <p:cNvSpPr txBox="1"/>
          <p:nvPr/>
        </p:nvSpPr>
        <p:spPr>
          <a:xfrm>
            <a:off x="1333415" y="922816"/>
            <a:ext cx="71419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3600" dirty="0"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Lateral Reading Strategies</a:t>
            </a:r>
          </a:p>
        </p:txBody>
      </p:sp>
      <p:graphicFrame>
        <p:nvGraphicFramePr>
          <p:cNvPr id="36" name="Tabulka 57">
            <a:extLst>
              <a:ext uri="{FF2B5EF4-FFF2-40B4-BE49-F238E27FC236}">
                <a16:creationId xmlns:a16="http://schemas.microsoft.com/office/drawing/2014/main" id="{DADCBBFB-1C4E-4E8B-B7A1-BA55724164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102320"/>
              </p:ext>
            </p:extLst>
          </p:nvPr>
        </p:nvGraphicFramePr>
        <p:xfrm>
          <a:off x="1442318" y="1696454"/>
          <a:ext cx="9163050" cy="1607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1525">
                  <a:extLst>
                    <a:ext uri="{9D8B030D-6E8A-4147-A177-3AD203B41FA5}">
                      <a16:colId xmlns:a16="http://schemas.microsoft.com/office/drawing/2014/main" val="3938924010"/>
                    </a:ext>
                  </a:extLst>
                </a:gridCol>
                <a:gridCol w="4581525">
                  <a:extLst>
                    <a:ext uri="{9D8B030D-6E8A-4147-A177-3AD203B41FA5}">
                      <a16:colId xmlns:a16="http://schemas.microsoft.com/office/drawing/2014/main" val="2677082936"/>
                    </a:ext>
                  </a:extLst>
                </a:gridCol>
              </a:tblGrid>
              <a:tr h="16072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msung SS Body Regular" pitchFamily="2" charset="0"/>
                        <a:ea typeface="SamsungOne-400C" panose="020B0506030303020204" pitchFamily="34" charset="0"/>
                        <a:cs typeface="Samsung SS Body Regular" pitchFamily="2" charset="0"/>
                      </a:endParaRPr>
                    </a:p>
                  </a:txBody>
                  <a:tcPr marL="180000" marR="180000" marT="468000" marB="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msung SS Body Regular" pitchFamily="2" charset="0"/>
                        <a:ea typeface="SamsungOne-400C" panose="020B0506030303020204" pitchFamily="34" charset="0"/>
                        <a:cs typeface="Samsung SS Body Regular" pitchFamily="2" charset="0"/>
                      </a:endParaRPr>
                    </a:p>
                  </a:txBody>
                  <a:tcPr marL="180000" marR="180000" marT="46800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731880"/>
                  </a:ext>
                </a:extLst>
              </a:tr>
            </a:tbl>
          </a:graphicData>
        </a:graphic>
      </p:graphicFrame>
      <p:sp>
        <p:nvSpPr>
          <p:cNvPr id="45" name="TextBox 44">
            <a:extLst>
              <a:ext uri="{FF2B5EF4-FFF2-40B4-BE49-F238E27FC236}">
                <a16:creationId xmlns:a16="http://schemas.microsoft.com/office/drawing/2014/main" id="{507100FC-06D8-4889-8B4C-78E5B9B7F592}"/>
              </a:ext>
            </a:extLst>
          </p:cNvPr>
          <p:cNvSpPr txBox="1"/>
          <p:nvPr/>
        </p:nvSpPr>
        <p:spPr>
          <a:xfrm>
            <a:off x="1442319" y="1799799"/>
            <a:ext cx="4513313" cy="36094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b="1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Research Author &amp; Publisher</a:t>
            </a: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1600" b="1" u="none" strike="noStrike" cap="none" dirty="0">
              <a:solidFill>
                <a:schemeClr val="dk1"/>
              </a:solidFill>
              <a:latin typeface="Samsung SS Body Bold" pitchFamily="2" charset="0"/>
              <a:ea typeface="Gill Sans"/>
              <a:cs typeface="Samsung SS Body Bold" pitchFamily="2" charset="0"/>
              <a:sym typeface="Gill Sans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1600" b="1" u="none" strike="noStrike" cap="none" dirty="0">
              <a:solidFill>
                <a:schemeClr val="dk1"/>
              </a:solidFill>
              <a:latin typeface="Samsung SS Body Bold" pitchFamily="2" charset="0"/>
              <a:ea typeface="Gill Sans"/>
              <a:cs typeface="Samsung SS Body Bold" pitchFamily="2" charset="0"/>
              <a:sym typeface="Gill San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F86BAA5-9D4A-42E0-84B0-C45DFD54CB5B}"/>
              </a:ext>
            </a:extLst>
          </p:cNvPr>
          <p:cNvGrpSpPr/>
          <p:nvPr/>
        </p:nvGrpSpPr>
        <p:grpSpPr>
          <a:xfrm>
            <a:off x="1364024" y="1626115"/>
            <a:ext cx="445215" cy="466471"/>
            <a:chOff x="1221446" y="1853575"/>
            <a:chExt cx="445215" cy="466471"/>
          </a:xfrm>
        </p:grpSpPr>
        <p:sp>
          <p:nvSpPr>
            <p:cNvPr id="21" name="Ovál 2">
              <a:extLst>
                <a:ext uri="{FF2B5EF4-FFF2-40B4-BE49-F238E27FC236}">
                  <a16:creationId xmlns:a16="http://schemas.microsoft.com/office/drawing/2014/main" id="{22F4660C-052D-4547-9958-3AD0CCB2B1F5}"/>
                </a:ext>
              </a:extLst>
            </p:cNvPr>
            <p:cNvSpPr/>
            <p:nvPr/>
          </p:nvSpPr>
          <p:spPr>
            <a:xfrm>
              <a:off x="1221446" y="1874831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9B78CA0-2175-4C48-87A6-8036AF99B35B}"/>
                </a:ext>
              </a:extLst>
            </p:cNvPr>
            <p:cNvSpPr txBox="1"/>
            <p:nvPr/>
          </p:nvSpPr>
          <p:spPr>
            <a:xfrm>
              <a:off x="1300284" y="1853575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1</a:t>
              </a:r>
              <a:endParaRPr lang="en-US" sz="28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E2D10F2-826A-4B95-91BC-BDF059D524B0}"/>
              </a:ext>
            </a:extLst>
          </p:cNvPr>
          <p:cNvGrpSpPr/>
          <p:nvPr/>
        </p:nvGrpSpPr>
        <p:grpSpPr>
          <a:xfrm>
            <a:off x="5945584" y="1641895"/>
            <a:ext cx="445215" cy="445215"/>
            <a:chOff x="1221446" y="2606813"/>
            <a:chExt cx="445215" cy="445215"/>
          </a:xfrm>
        </p:grpSpPr>
        <p:sp>
          <p:nvSpPr>
            <p:cNvPr id="24" name="Ovál 2">
              <a:extLst>
                <a:ext uri="{FF2B5EF4-FFF2-40B4-BE49-F238E27FC236}">
                  <a16:creationId xmlns:a16="http://schemas.microsoft.com/office/drawing/2014/main" id="{B3E4546F-47F0-4E0E-BBC2-90F56B88382E}"/>
                </a:ext>
              </a:extLst>
            </p:cNvPr>
            <p:cNvSpPr/>
            <p:nvPr/>
          </p:nvSpPr>
          <p:spPr>
            <a:xfrm>
              <a:off x="1221446" y="2606813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390C760-8FE4-45F5-B007-01653F6787FB}"/>
                </a:ext>
              </a:extLst>
            </p:cNvPr>
            <p:cNvSpPr txBox="1"/>
            <p:nvPr/>
          </p:nvSpPr>
          <p:spPr>
            <a:xfrm>
              <a:off x="1304440" y="2612001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2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sp>
        <p:nvSpPr>
          <p:cNvPr id="40" name="Google Shape;297;p90">
            <a:extLst>
              <a:ext uri="{FF2B5EF4-FFF2-40B4-BE49-F238E27FC236}">
                <a16:creationId xmlns:a16="http://schemas.microsoft.com/office/drawing/2014/main" id="{9FCF2168-4C3F-4A04-A88C-77332263E4AA}"/>
              </a:ext>
            </a:extLst>
          </p:cNvPr>
          <p:cNvSpPr txBox="1"/>
          <p:nvPr/>
        </p:nvSpPr>
        <p:spPr>
          <a:xfrm>
            <a:off x="1485454" y="2158981"/>
            <a:ext cx="4470178" cy="1054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Gill Sans"/>
              <a:buChar char="●"/>
            </a:pPr>
            <a:r>
              <a:rPr lang="en" sz="16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Open a new tab.</a:t>
            </a:r>
            <a:endParaRPr sz="16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Gill Sans"/>
              <a:buChar char="●"/>
            </a:pPr>
            <a:r>
              <a:rPr lang="en" sz="16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Search the author name and publisher. </a:t>
            </a:r>
            <a:endParaRPr sz="16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Gill Sans"/>
              <a:buChar char="●"/>
            </a:pPr>
            <a:r>
              <a:rPr lang="en" sz="16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ASK: What do other sources say about this source?</a:t>
            </a:r>
            <a:endParaRPr sz="14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C19E755-8374-4598-8D46-19F5B7F8661E}"/>
              </a:ext>
            </a:extLst>
          </p:cNvPr>
          <p:cNvSpPr txBox="1"/>
          <p:nvPr/>
        </p:nvSpPr>
        <p:spPr>
          <a:xfrm>
            <a:off x="6046424" y="1799799"/>
            <a:ext cx="4513313" cy="36094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b="1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Use Wikipedia</a:t>
            </a: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1600" b="1" u="none" strike="noStrike" cap="none" dirty="0">
              <a:solidFill>
                <a:schemeClr val="dk1"/>
              </a:solidFill>
              <a:latin typeface="Samsung SS Body Bold" pitchFamily="2" charset="0"/>
              <a:ea typeface="Gill Sans"/>
              <a:cs typeface="Samsung SS Body Bold" pitchFamily="2" charset="0"/>
              <a:sym typeface="Gill Sans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1600" b="1" u="none" strike="noStrike" cap="none" dirty="0">
              <a:solidFill>
                <a:schemeClr val="dk1"/>
              </a:solidFill>
              <a:latin typeface="Samsung SS Body Bold" pitchFamily="2" charset="0"/>
              <a:ea typeface="Gill Sans"/>
              <a:cs typeface="Samsung SS Body Bold" pitchFamily="2" charset="0"/>
              <a:sym typeface="Gill Sans"/>
            </a:endParaRPr>
          </a:p>
        </p:txBody>
      </p:sp>
      <p:sp>
        <p:nvSpPr>
          <p:cNvPr id="44" name="Google Shape;297;p90">
            <a:extLst>
              <a:ext uri="{FF2B5EF4-FFF2-40B4-BE49-F238E27FC236}">
                <a16:creationId xmlns:a16="http://schemas.microsoft.com/office/drawing/2014/main" id="{ABAF2D52-433C-4D93-99C6-30577F5536D8}"/>
              </a:ext>
            </a:extLst>
          </p:cNvPr>
          <p:cNvSpPr txBox="1"/>
          <p:nvPr/>
        </p:nvSpPr>
        <p:spPr>
          <a:xfrm>
            <a:off x="6089559" y="2158981"/>
            <a:ext cx="4341820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Gill Sans"/>
              <a:buChar char="●"/>
            </a:pPr>
            <a:r>
              <a:rPr lang="en-US" sz="16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Use it as a starting point to learn about a publisher or author – not as your final source. </a:t>
            </a:r>
            <a:endParaRPr sz="14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</p:txBody>
      </p:sp>
      <p:graphicFrame>
        <p:nvGraphicFramePr>
          <p:cNvPr id="51" name="Tabulka 57">
            <a:extLst>
              <a:ext uri="{FF2B5EF4-FFF2-40B4-BE49-F238E27FC236}">
                <a16:creationId xmlns:a16="http://schemas.microsoft.com/office/drawing/2014/main" id="{3892884B-B2AB-4CC1-AAA7-5CC1F4D430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686282"/>
              </p:ext>
            </p:extLst>
          </p:nvPr>
        </p:nvGraphicFramePr>
        <p:xfrm>
          <a:off x="1442318" y="3378078"/>
          <a:ext cx="9163050" cy="1607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1525">
                  <a:extLst>
                    <a:ext uri="{9D8B030D-6E8A-4147-A177-3AD203B41FA5}">
                      <a16:colId xmlns:a16="http://schemas.microsoft.com/office/drawing/2014/main" val="3938924010"/>
                    </a:ext>
                  </a:extLst>
                </a:gridCol>
                <a:gridCol w="4581525">
                  <a:extLst>
                    <a:ext uri="{9D8B030D-6E8A-4147-A177-3AD203B41FA5}">
                      <a16:colId xmlns:a16="http://schemas.microsoft.com/office/drawing/2014/main" val="2677082936"/>
                    </a:ext>
                  </a:extLst>
                </a:gridCol>
              </a:tblGrid>
              <a:tr h="16072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msung SS Body Regular" pitchFamily="2" charset="0"/>
                        <a:ea typeface="SamsungOne-400C" panose="020B0506030303020204" pitchFamily="34" charset="0"/>
                        <a:cs typeface="Samsung SS Body Regular" pitchFamily="2" charset="0"/>
                      </a:endParaRPr>
                    </a:p>
                  </a:txBody>
                  <a:tcPr marL="180000" marR="180000" marT="468000" marB="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msung SS Body Regular" pitchFamily="2" charset="0"/>
                        <a:ea typeface="SamsungOne-400C" panose="020B0506030303020204" pitchFamily="34" charset="0"/>
                        <a:cs typeface="Samsung SS Body Regular" pitchFamily="2" charset="0"/>
                      </a:endParaRPr>
                    </a:p>
                  </a:txBody>
                  <a:tcPr marL="180000" marR="180000" marT="46800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731880"/>
                  </a:ext>
                </a:extLst>
              </a:tr>
            </a:tbl>
          </a:graphicData>
        </a:graphic>
      </p:graphicFrame>
      <p:sp>
        <p:nvSpPr>
          <p:cNvPr id="52" name="TextBox 51">
            <a:extLst>
              <a:ext uri="{FF2B5EF4-FFF2-40B4-BE49-F238E27FC236}">
                <a16:creationId xmlns:a16="http://schemas.microsoft.com/office/drawing/2014/main" id="{ACA42168-A882-440F-A181-EDDA5C192186}"/>
              </a:ext>
            </a:extLst>
          </p:cNvPr>
          <p:cNvSpPr txBox="1"/>
          <p:nvPr/>
        </p:nvSpPr>
        <p:spPr>
          <a:xfrm>
            <a:off x="1442319" y="3481423"/>
            <a:ext cx="4513313" cy="36094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b="1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Check for Consensus</a:t>
            </a: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1600" b="1" u="none" strike="noStrike" cap="none" dirty="0">
              <a:solidFill>
                <a:schemeClr val="dk1"/>
              </a:solidFill>
              <a:latin typeface="Samsung SS Body Bold" pitchFamily="2" charset="0"/>
              <a:ea typeface="Gill Sans"/>
              <a:cs typeface="Samsung SS Body Bold" pitchFamily="2" charset="0"/>
              <a:sym typeface="Gill Sans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1600" b="1" u="none" strike="noStrike" cap="none" dirty="0">
              <a:solidFill>
                <a:schemeClr val="dk1"/>
              </a:solidFill>
              <a:latin typeface="Samsung SS Body Bold" pitchFamily="2" charset="0"/>
              <a:ea typeface="Gill Sans"/>
              <a:cs typeface="Samsung SS Body Bold" pitchFamily="2" charset="0"/>
              <a:sym typeface="Gill Sans"/>
            </a:endParaRPr>
          </a:p>
        </p:txBody>
      </p:sp>
      <p:sp>
        <p:nvSpPr>
          <p:cNvPr id="53" name="Google Shape;297;p90">
            <a:extLst>
              <a:ext uri="{FF2B5EF4-FFF2-40B4-BE49-F238E27FC236}">
                <a16:creationId xmlns:a16="http://schemas.microsoft.com/office/drawing/2014/main" id="{6FB32EE7-F5F8-4EB7-8DC9-4AA81294F804}"/>
              </a:ext>
            </a:extLst>
          </p:cNvPr>
          <p:cNvSpPr txBox="1"/>
          <p:nvPr/>
        </p:nvSpPr>
        <p:spPr>
          <a:xfrm>
            <a:off x="1485454" y="3840605"/>
            <a:ext cx="4470178" cy="1054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Gill Sans"/>
              <a:buChar char="●"/>
            </a:pPr>
            <a:r>
              <a:rPr lang="en-US" sz="16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Are other credible sources saying the same thing? </a:t>
            </a:r>
            <a:endParaRPr sz="16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Gill Sans"/>
              <a:buChar char="●"/>
            </a:pPr>
            <a:r>
              <a:rPr lang="en-US" sz="16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If only one source makes a claim, that’s a red flag. </a:t>
            </a:r>
            <a:endParaRPr sz="14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303479C-91E5-4B03-A29A-105CC3190D59}"/>
              </a:ext>
            </a:extLst>
          </p:cNvPr>
          <p:cNvSpPr txBox="1"/>
          <p:nvPr/>
        </p:nvSpPr>
        <p:spPr>
          <a:xfrm>
            <a:off x="6046424" y="3481423"/>
            <a:ext cx="4513313" cy="36094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b="1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Find the Original Source</a:t>
            </a: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1600" b="1" u="none" strike="noStrike" cap="none" dirty="0">
              <a:solidFill>
                <a:schemeClr val="dk1"/>
              </a:solidFill>
              <a:latin typeface="Samsung SS Body Bold" pitchFamily="2" charset="0"/>
              <a:ea typeface="Gill Sans"/>
              <a:cs typeface="Samsung SS Body Bold" pitchFamily="2" charset="0"/>
              <a:sym typeface="Gill Sans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1600" b="1" u="none" strike="noStrike" cap="none" dirty="0">
              <a:solidFill>
                <a:schemeClr val="dk1"/>
              </a:solidFill>
              <a:latin typeface="Samsung SS Body Bold" pitchFamily="2" charset="0"/>
              <a:ea typeface="Gill Sans"/>
              <a:cs typeface="Samsung SS Body Bold" pitchFamily="2" charset="0"/>
              <a:sym typeface="Gill Sans"/>
            </a:endParaRPr>
          </a:p>
        </p:txBody>
      </p:sp>
      <p:sp>
        <p:nvSpPr>
          <p:cNvPr id="55" name="Google Shape;297;p90">
            <a:extLst>
              <a:ext uri="{FF2B5EF4-FFF2-40B4-BE49-F238E27FC236}">
                <a16:creationId xmlns:a16="http://schemas.microsoft.com/office/drawing/2014/main" id="{56EC414B-AB29-41E5-A9A0-6DAB0FC54168}"/>
              </a:ext>
            </a:extLst>
          </p:cNvPr>
          <p:cNvSpPr txBox="1"/>
          <p:nvPr/>
        </p:nvSpPr>
        <p:spPr>
          <a:xfrm>
            <a:off x="6089559" y="3840605"/>
            <a:ext cx="4341820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Gill Sans"/>
              <a:buChar char="●"/>
            </a:pPr>
            <a:r>
              <a:rPr lang="en-US" sz="16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If an article references a study or statistic, find the original document.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Gill Sans"/>
              <a:buChar char="●"/>
            </a:pPr>
            <a:r>
              <a:rPr lang="en-US" sz="16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Does it say what it claims? </a:t>
            </a:r>
            <a:endParaRPr sz="14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1DB0187-12F0-4280-950E-5BC9CF8EA6CE}"/>
              </a:ext>
            </a:extLst>
          </p:cNvPr>
          <p:cNvGrpSpPr/>
          <p:nvPr/>
        </p:nvGrpSpPr>
        <p:grpSpPr>
          <a:xfrm>
            <a:off x="1364023" y="3331007"/>
            <a:ext cx="445215" cy="445215"/>
            <a:chOff x="1221446" y="3325697"/>
            <a:chExt cx="445215" cy="445215"/>
          </a:xfrm>
        </p:grpSpPr>
        <p:sp>
          <p:nvSpPr>
            <p:cNvPr id="28" name="Ovál 2">
              <a:extLst>
                <a:ext uri="{FF2B5EF4-FFF2-40B4-BE49-F238E27FC236}">
                  <a16:creationId xmlns:a16="http://schemas.microsoft.com/office/drawing/2014/main" id="{62092447-7636-4A38-8A68-633EDACD05F7}"/>
                </a:ext>
              </a:extLst>
            </p:cNvPr>
            <p:cNvSpPr/>
            <p:nvPr/>
          </p:nvSpPr>
          <p:spPr>
            <a:xfrm>
              <a:off x="1221446" y="3325697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6569AFB-F61B-4BB5-8DAC-C68C9DCF4689}"/>
                </a:ext>
              </a:extLst>
            </p:cNvPr>
            <p:cNvSpPr txBox="1"/>
            <p:nvPr/>
          </p:nvSpPr>
          <p:spPr>
            <a:xfrm>
              <a:off x="1313149" y="334061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3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35D742E-AA9A-4BEB-96C2-C09C21D2CBFD}"/>
              </a:ext>
            </a:extLst>
          </p:cNvPr>
          <p:cNvGrpSpPr/>
          <p:nvPr/>
        </p:nvGrpSpPr>
        <p:grpSpPr>
          <a:xfrm>
            <a:off x="5945584" y="3331007"/>
            <a:ext cx="445215" cy="445215"/>
            <a:chOff x="1222325" y="4055849"/>
            <a:chExt cx="445215" cy="445215"/>
          </a:xfrm>
        </p:grpSpPr>
        <p:sp>
          <p:nvSpPr>
            <p:cNvPr id="32" name="Ovál 2">
              <a:extLst>
                <a:ext uri="{FF2B5EF4-FFF2-40B4-BE49-F238E27FC236}">
                  <a16:creationId xmlns:a16="http://schemas.microsoft.com/office/drawing/2014/main" id="{057CA670-E45E-4165-A4F2-3D36148B3B78}"/>
                </a:ext>
              </a:extLst>
            </p:cNvPr>
            <p:cNvSpPr/>
            <p:nvPr/>
          </p:nvSpPr>
          <p:spPr>
            <a:xfrm>
              <a:off x="1222325" y="4055849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2C8901E-F0C5-4915-A1F6-A8F05AAFB410}"/>
                </a:ext>
              </a:extLst>
            </p:cNvPr>
            <p:cNvSpPr txBox="1"/>
            <p:nvPr/>
          </p:nvSpPr>
          <p:spPr>
            <a:xfrm>
              <a:off x="1296610" y="4062056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4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864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-2770795" y="-650166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3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70795" y="-650166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60" name="Google Shape;265;p87">
            <a:extLst>
              <a:ext uri="{FF2B5EF4-FFF2-40B4-BE49-F238E27FC236}">
                <a16:creationId xmlns:a16="http://schemas.microsoft.com/office/drawing/2014/main" id="{454DEA5A-F8B6-4FBA-A3C5-62DBFB1A19AF}"/>
              </a:ext>
            </a:extLst>
          </p:cNvPr>
          <p:cNvSpPr txBox="1"/>
          <p:nvPr/>
        </p:nvSpPr>
        <p:spPr>
          <a:xfrm>
            <a:off x="1153887" y="934600"/>
            <a:ext cx="8486224" cy="1177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Activity #1: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Real vs Fake Using Lateral Reading</a:t>
            </a:r>
            <a:endParaRPr sz="3600" i="0" u="none" strike="noStrike" cap="none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graphicFrame>
        <p:nvGraphicFramePr>
          <p:cNvPr id="23" name="Tabulka 22">
            <a:extLst>
              <a:ext uri="{FF2B5EF4-FFF2-40B4-BE49-F238E27FC236}">
                <a16:creationId xmlns:a16="http://schemas.microsoft.com/office/drawing/2014/main" id="{9CB3ABDB-2B53-4B43-BEC2-F0C40AE00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45108"/>
              </p:ext>
            </p:extLst>
          </p:nvPr>
        </p:nvGraphicFramePr>
        <p:xfrm>
          <a:off x="1736555" y="3001858"/>
          <a:ext cx="6510998" cy="1870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10998">
                  <a:extLst>
                    <a:ext uri="{9D8B030D-6E8A-4147-A177-3AD203B41FA5}">
                      <a16:colId xmlns:a16="http://schemas.microsoft.com/office/drawing/2014/main" val="2547502592"/>
                    </a:ext>
                  </a:extLst>
                </a:gridCol>
              </a:tblGrid>
              <a:tr h="623656">
                <a:tc>
                  <a:txBody>
                    <a:bodyPr/>
                    <a:lstStyle/>
                    <a:p>
                      <a:pPr marL="0" lvl="0" indent="0" algn="l" rtl="0" ea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 sz="1600" b="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An LLM was given a prompt and returned 5 article sources.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470088"/>
                  </a:ext>
                </a:extLst>
              </a:tr>
              <a:tr h="623656">
                <a:tc>
                  <a:txBody>
                    <a:bodyPr/>
                    <a:lstStyle/>
                    <a:p>
                      <a:pPr marL="0" lvl="0" indent="0" algn="l" rtl="0" ea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 sz="1600" b="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Some are real. Some are completely fabricated.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218298"/>
                  </a:ext>
                </a:extLst>
              </a:tr>
              <a:tr h="623656">
                <a:tc>
                  <a:txBody>
                    <a:bodyPr/>
                    <a:lstStyle/>
                    <a:p>
                      <a:pPr marL="0" lvl="0" indent="0" algn="l" rtl="0" ea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 sz="1600" b="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Your job: figure out which is which.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115694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29D1B91C-0711-4FA1-87B4-78E00E16AFF4}"/>
              </a:ext>
            </a:extLst>
          </p:cNvPr>
          <p:cNvGrpSpPr/>
          <p:nvPr/>
        </p:nvGrpSpPr>
        <p:grpSpPr>
          <a:xfrm>
            <a:off x="1221446" y="3082806"/>
            <a:ext cx="445215" cy="466471"/>
            <a:chOff x="1221446" y="1853575"/>
            <a:chExt cx="445215" cy="466471"/>
          </a:xfrm>
        </p:grpSpPr>
        <p:sp>
          <p:nvSpPr>
            <p:cNvPr id="28" name="Ovál 2">
              <a:extLst>
                <a:ext uri="{FF2B5EF4-FFF2-40B4-BE49-F238E27FC236}">
                  <a16:creationId xmlns:a16="http://schemas.microsoft.com/office/drawing/2014/main" id="{6DBEC561-AA95-4943-BAE5-5617B0CDA040}"/>
                </a:ext>
              </a:extLst>
            </p:cNvPr>
            <p:cNvSpPr/>
            <p:nvPr/>
          </p:nvSpPr>
          <p:spPr>
            <a:xfrm>
              <a:off x="1221446" y="1874831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59861D7-820B-45F0-B08F-542D99DC43D3}"/>
                </a:ext>
              </a:extLst>
            </p:cNvPr>
            <p:cNvSpPr txBox="1"/>
            <p:nvPr/>
          </p:nvSpPr>
          <p:spPr>
            <a:xfrm>
              <a:off x="1300284" y="1853575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1</a:t>
              </a:r>
              <a:endParaRPr lang="en-US" sz="28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CF3C1E1-4E7A-4317-B514-38C08CA0EF64}"/>
              </a:ext>
            </a:extLst>
          </p:cNvPr>
          <p:cNvGrpSpPr/>
          <p:nvPr/>
        </p:nvGrpSpPr>
        <p:grpSpPr>
          <a:xfrm>
            <a:off x="1221446" y="3731420"/>
            <a:ext cx="445215" cy="445215"/>
            <a:chOff x="1221446" y="2606813"/>
            <a:chExt cx="445215" cy="445215"/>
          </a:xfrm>
        </p:grpSpPr>
        <p:sp>
          <p:nvSpPr>
            <p:cNvPr id="30" name="Ovál 2">
              <a:extLst>
                <a:ext uri="{FF2B5EF4-FFF2-40B4-BE49-F238E27FC236}">
                  <a16:creationId xmlns:a16="http://schemas.microsoft.com/office/drawing/2014/main" id="{B4E3933D-597B-4963-A3E2-4EC7C7F3CBBB}"/>
                </a:ext>
              </a:extLst>
            </p:cNvPr>
            <p:cNvSpPr/>
            <p:nvPr/>
          </p:nvSpPr>
          <p:spPr>
            <a:xfrm>
              <a:off x="1221446" y="2606813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D4202E2-BA22-4E8F-9278-00017D212B77}"/>
                </a:ext>
              </a:extLst>
            </p:cNvPr>
            <p:cNvSpPr txBox="1"/>
            <p:nvPr/>
          </p:nvSpPr>
          <p:spPr>
            <a:xfrm>
              <a:off x="1304440" y="2612001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2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2BC7C43-8021-4D2C-9BA6-86C9DDF1A14F}"/>
              </a:ext>
            </a:extLst>
          </p:cNvPr>
          <p:cNvGrpSpPr/>
          <p:nvPr/>
        </p:nvGrpSpPr>
        <p:grpSpPr>
          <a:xfrm>
            <a:off x="1221446" y="4358778"/>
            <a:ext cx="445215" cy="445215"/>
            <a:chOff x="1221446" y="3325697"/>
            <a:chExt cx="445215" cy="445215"/>
          </a:xfrm>
        </p:grpSpPr>
        <p:sp>
          <p:nvSpPr>
            <p:cNvPr id="32" name="Ovál 2">
              <a:extLst>
                <a:ext uri="{FF2B5EF4-FFF2-40B4-BE49-F238E27FC236}">
                  <a16:creationId xmlns:a16="http://schemas.microsoft.com/office/drawing/2014/main" id="{7326E10E-FC3B-48F9-A86F-926272EC53A4}"/>
                </a:ext>
              </a:extLst>
            </p:cNvPr>
            <p:cNvSpPr/>
            <p:nvPr/>
          </p:nvSpPr>
          <p:spPr>
            <a:xfrm>
              <a:off x="1221446" y="3325697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E07B4F2-AA71-412B-B800-18037D4640F1}"/>
                </a:ext>
              </a:extLst>
            </p:cNvPr>
            <p:cNvSpPr txBox="1"/>
            <p:nvPr/>
          </p:nvSpPr>
          <p:spPr>
            <a:xfrm>
              <a:off x="1304440" y="334061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3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B706616-9C1C-4726-B035-69261F3B3167}"/>
              </a:ext>
            </a:extLst>
          </p:cNvPr>
          <p:cNvSpPr txBox="1"/>
          <p:nvPr/>
        </p:nvSpPr>
        <p:spPr>
          <a:xfrm>
            <a:off x="1333415" y="2324964"/>
            <a:ext cx="6958708" cy="38279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400" b="1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Your Task: </a:t>
            </a:r>
          </a:p>
        </p:txBody>
      </p:sp>
    </p:spTree>
    <p:extLst>
      <p:ext uri="{BB962C8B-B14F-4D97-AF65-F5344CB8AC3E}">
        <p14:creationId xmlns:p14="http://schemas.microsoft.com/office/powerpoint/2010/main" val="1435258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-2770795" y="-650166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7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70795" y="-650166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60" name="Google Shape;265;p87">
            <a:extLst>
              <a:ext uri="{FF2B5EF4-FFF2-40B4-BE49-F238E27FC236}">
                <a16:creationId xmlns:a16="http://schemas.microsoft.com/office/drawing/2014/main" id="{454DEA5A-F8B6-4FBA-A3C5-62DBFB1A19AF}"/>
              </a:ext>
            </a:extLst>
          </p:cNvPr>
          <p:cNvSpPr txBox="1"/>
          <p:nvPr/>
        </p:nvSpPr>
        <p:spPr>
          <a:xfrm>
            <a:off x="1098130" y="934600"/>
            <a:ext cx="848622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24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Activity #1: </a:t>
            </a:r>
            <a:r>
              <a:rPr lang="en-US" sz="24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Real vs Fake Using Lateral Reading</a:t>
            </a:r>
            <a:endParaRPr lang="en-US" sz="2400" i="0" u="none" strike="noStrike" cap="none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sp>
        <p:nvSpPr>
          <p:cNvPr id="27" name="Google Shape;265;p87">
            <a:extLst>
              <a:ext uri="{FF2B5EF4-FFF2-40B4-BE49-F238E27FC236}">
                <a16:creationId xmlns:a16="http://schemas.microsoft.com/office/drawing/2014/main" id="{317DBCD0-8654-4FB8-AD08-32FE282604BE}"/>
              </a:ext>
            </a:extLst>
          </p:cNvPr>
          <p:cNvSpPr txBox="1"/>
          <p:nvPr/>
        </p:nvSpPr>
        <p:spPr>
          <a:xfrm>
            <a:off x="1320971" y="3437674"/>
            <a:ext cx="3016951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4800" b="1" dirty="0">
                <a:latin typeface="Samsung SS Body Bold"/>
                <a:ea typeface="Poppins"/>
                <a:cs typeface="Poppins"/>
                <a:sym typeface="Poppins"/>
              </a:rPr>
              <a:t>10:00</a:t>
            </a:r>
            <a:endParaRPr sz="7200" b="1" i="0" u="none" strike="noStrike" cap="none" dirty="0">
              <a:latin typeface="Samsung SS Body Bold"/>
              <a:ea typeface="Poppins"/>
              <a:cs typeface="Poppins"/>
              <a:sym typeface="Poppins"/>
            </a:endParaRPr>
          </a:p>
        </p:txBody>
      </p:sp>
      <p:pic>
        <p:nvPicPr>
          <p:cNvPr id="36" name="Google Shape;370;p96" title="green-ai-illustration-07.png.png">
            <a:hlinkClick r:id="rId7"/>
            <a:extLst>
              <a:ext uri="{FF2B5EF4-FFF2-40B4-BE49-F238E27FC236}">
                <a16:creationId xmlns:a16="http://schemas.microsoft.com/office/drawing/2014/main" id="{4FF0DDD0-3411-4EEC-9D60-C4A1EAE06BAF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41274" y="3993897"/>
            <a:ext cx="1976346" cy="164695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297;p90">
            <a:extLst>
              <a:ext uri="{FF2B5EF4-FFF2-40B4-BE49-F238E27FC236}">
                <a16:creationId xmlns:a16="http://schemas.microsoft.com/office/drawing/2014/main" id="{9818017F-8A6B-4D73-91A6-0A1121121951}"/>
              </a:ext>
            </a:extLst>
          </p:cNvPr>
          <p:cNvSpPr txBox="1"/>
          <p:nvPr/>
        </p:nvSpPr>
        <p:spPr>
          <a:xfrm>
            <a:off x="931992" y="1622046"/>
            <a:ext cx="3468558" cy="1792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152400">
              <a:buSzPts val="1200"/>
            </a:pPr>
            <a:r>
              <a:rPr lang="en-US" sz="1600" b="1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How to Do It: </a:t>
            </a:r>
            <a:endParaRPr lang="en-US" sz="16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Gill Sans"/>
              <a:buChar char="●"/>
            </a:pPr>
            <a:r>
              <a:rPr lang="en-US" sz="16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Work in groups of 2-3.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Gill Sans"/>
              <a:buChar char="●"/>
            </a:pPr>
            <a:r>
              <a:rPr lang="en-US" sz="16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Use lateral reading – don’t just click the link and read the article.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Gill Sans"/>
              <a:buChar char="●"/>
            </a:pPr>
            <a:r>
              <a:rPr lang="en-US" sz="16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Open new tabs. Search the publisher and author. </a:t>
            </a:r>
            <a:endParaRPr sz="16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</p:txBody>
      </p:sp>
      <p:sp>
        <p:nvSpPr>
          <p:cNvPr id="19" name="Google Shape;319;p92">
            <a:extLst>
              <a:ext uri="{FF2B5EF4-FFF2-40B4-BE49-F238E27FC236}">
                <a16:creationId xmlns:a16="http://schemas.microsoft.com/office/drawing/2014/main" id="{3C3D5F7E-A624-48C8-AA44-C8B5700AAF05}"/>
              </a:ext>
            </a:extLst>
          </p:cNvPr>
          <p:cNvSpPr txBox="1">
            <a:spLocks/>
          </p:cNvSpPr>
          <p:nvPr/>
        </p:nvSpPr>
        <p:spPr>
          <a:xfrm>
            <a:off x="4729514" y="1532340"/>
            <a:ext cx="6307217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0" eaLnBrk="1" hangingPunct="1">
              <a:defRPr sz="1332">
                <a:latin typeface="+mn-lt"/>
                <a:ea typeface="+mn-ea"/>
                <a:cs typeface="+mn-cs"/>
              </a:defRPr>
            </a:lvl1pPr>
            <a:lvl2pPr marL="277089" eaLnBrk="1" hangingPunct="1">
              <a:defRPr sz="1332">
                <a:latin typeface="+mn-lt"/>
                <a:ea typeface="+mn-ea"/>
                <a:cs typeface="+mn-cs"/>
              </a:defRPr>
            </a:lvl2pPr>
            <a:lvl3pPr marL="554177" eaLnBrk="1" hangingPunct="1">
              <a:defRPr sz="1332">
                <a:latin typeface="+mn-lt"/>
                <a:ea typeface="+mn-ea"/>
                <a:cs typeface="+mn-cs"/>
              </a:defRPr>
            </a:lvl3pPr>
            <a:lvl4pPr marL="831266" eaLnBrk="1" hangingPunct="1">
              <a:defRPr sz="1332">
                <a:latin typeface="+mn-lt"/>
                <a:ea typeface="+mn-ea"/>
                <a:cs typeface="+mn-cs"/>
              </a:defRPr>
            </a:lvl4pPr>
            <a:lvl5pPr marL="1108354" eaLnBrk="1" hangingPunct="1">
              <a:defRPr sz="1332">
                <a:latin typeface="+mn-lt"/>
                <a:ea typeface="+mn-ea"/>
                <a:cs typeface="+mn-cs"/>
              </a:defRPr>
            </a:lvl5pPr>
            <a:lvl6pPr marL="1385444" eaLnBrk="1" hangingPunct="1">
              <a:defRPr>
                <a:latin typeface="+mn-lt"/>
                <a:ea typeface="+mn-ea"/>
                <a:cs typeface="+mn-cs"/>
              </a:defRPr>
            </a:lvl6pPr>
            <a:lvl7pPr marL="1662531" eaLnBrk="1" hangingPunct="1">
              <a:defRPr>
                <a:latin typeface="+mn-lt"/>
                <a:ea typeface="+mn-ea"/>
                <a:cs typeface="+mn-cs"/>
              </a:defRPr>
            </a:lvl7pPr>
            <a:lvl8pPr marL="1939621" eaLnBrk="1" hangingPunct="1">
              <a:defRPr>
                <a:latin typeface="+mn-lt"/>
                <a:ea typeface="+mn-ea"/>
                <a:cs typeface="+mn-cs"/>
              </a:defRPr>
            </a:lvl8pPr>
            <a:lvl9pPr marL="2216708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algn="l" rtl="0">
              <a:spcBef>
                <a:spcPts val="800"/>
              </a:spcBef>
              <a:buClr>
                <a:schemeClr val="dk1"/>
              </a:buClr>
              <a:buSzPts val="275"/>
              <a:buFont typeface="Arial"/>
              <a:buNone/>
            </a:pPr>
            <a:r>
              <a:rPr lang="en-US" sz="1600" b="1" kern="0" dirty="0">
                <a:solidFill>
                  <a:sysClr val="windowText" lastClr="000000"/>
                </a:solidFill>
                <a:latin typeface="Samsung SS Body Bold" pitchFamily="2" charset="0"/>
                <a:cs typeface="Samsung SS Body Bold" pitchFamily="2" charset="0"/>
              </a:rPr>
              <a:t>Research Author &amp; Publisher</a:t>
            </a:r>
          </a:p>
          <a:p>
            <a:pPr marL="457200" indent="-304800">
              <a:buSzPts val="1200"/>
              <a:buFont typeface="Gill Sans"/>
              <a:buChar char="●"/>
            </a:pPr>
            <a:r>
              <a:rPr lang="en-US" sz="1600" dirty="0">
                <a:latin typeface="Samsung SS Body Regular" pitchFamily="2" charset="0"/>
                <a:cs typeface="Samsung SS Body Regular" pitchFamily="2" charset="0"/>
              </a:rPr>
              <a:t>Open a new tab.</a:t>
            </a:r>
          </a:p>
          <a:p>
            <a:pPr marL="457200" indent="-304800">
              <a:buSzPts val="1200"/>
              <a:buFont typeface="Gill Sans"/>
              <a:buChar char="●"/>
            </a:pPr>
            <a:r>
              <a:rPr lang="en-US" sz="1600" dirty="0">
                <a:latin typeface="Samsung SS Body Regular" pitchFamily="2" charset="0"/>
                <a:cs typeface="Samsung SS Body Regular" pitchFamily="2" charset="0"/>
              </a:rPr>
              <a:t>Search the author name and publisher. </a:t>
            </a:r>
          </a:p>
          <a:p>
            <a:pPr marL="457200" indent="-304800">
              <a:buSzPts val="1200"/>
              <a:buFont typeface="Gill Sans"/>
              <a:buChar char="●"/>
            </a:pPr>
            <a:r>
              <a:rPr lang="en-US" sz="1600" dirty="0">
                <a:latin typeface="Samsung SS Body Regular" pitchFamily="2" charset="0"/>
                <a:cs typeface="Samsung SS Body Regular" pitchFamily="2" charset="0"/>
              </a:rPr>
              <a:t>ASK: What do other sources say about this source?</a:t>
            </a:r>
          </a:p>
          <a:p>
            <a:pPr algn="l" rtl="0">
              <a:spcBef>
                <a:spcPts val="800"/>
              </a:spcBef>
              <a:buClr>
                <a:schemeClr val="dk1"/>
              </a:buClr>
              <a:buSzPts val="275"/>
              <a:buFont typeface="Arial"/>
              <a:buNone/>
            </a:pPr>
            <a:r>
              <a:rPr lang="en-US" sz="1600" b="1" kern="0" dirty="0">
                <a:solidFill>
                  <a:sysClr val="windowText" lastClr="000000"/>
                </a:solidFill>
                <a:latin typeface="Samsung SS Body Bold" pitchFamily="2" charset="0"/>
                <a:cs typeface="Samsung SS Body Bold" pitchFamily="2" charset="0"/>
              </a:rPr>
              <a:t>Use Wikipedia</a:t>
            </a:r>
          </a:p>
          <a:p>
            <a:pPr marL="457200" indent="-304800">
              <a:spcBef>
                <a:spcPts val="800"/>
              </a:spcBef>
              <a:buSzPts val="1200"/>
              <a:buFont typeface="Gill Sans"/>
              <a:buChar char="●"/>
            </a:pPr>
            <a:r>
              <a:rPr lang="en-US" sz="1600" dirty="0">
                <a:latin typeface="Samsung SS Body Regular" pitchFamily="2" charset="0"/>
                <a:cs typeface="Samsung SS Body Regular" pitchFamily="2" charset="0"/>
              </a:rPr>
              <a:t>Use it as a starting point to learn about a publisher or author — not as your final source.</a:t>
            </a:r>
          </a:p>
          <a:p>
            <a:pPr algn="l" rtl="0">
              <a:spcBef>
                <a:spcPts val="800"/>
              </a:spcBef>
              <a:buClr>
                <a:schemeClr val="dk1"/>
              </a:buClr>
              <a:buSzPts val="275"/>
              <a:buFont typeface="Arial"/>
              <a:buNone/>
            </a:pPr>
            <a:r>
              <a:rPr lang="en-US" sz="1600" b="1" kern="0" dirty="0">
                <a:solidFill>
                  <a:sysClr val="windowText" lastClr="000000"/>
                </a:solidFill>
                <a:latin typeface="Samsung SS Body Bold" pitchFamily="2" charset="0"/>
                <a:cs typeface="Samsung SS Body Bold" pitchFamily="2" charset="0"/>
              </a:rPr>
              <a:t>Check for Consensus</a:t>
            </a:r>
          </a:p>
          <a:p>
            <a:pPr marL="457200" indent="-304800">
              <a:buSzPts val="1200"/>
              <a:buFont typeface="Gill Sans"/>
              <a:buChar char="●"/>
            </a:pPr>
            <a:r>
              <a:rPr lang="en-US" sz="1600" dirty="0">
                <a:latin typeface="Samsung SS Body Regular" pitchFamily="2" charset="0"/>
                <a:cs typeface="Samsung SS Body Regular" pitchFamily="2" charset="0"/>
              </a:rPr>
              <a:t>Are other credible sources saying the same thing?</a:t>
            </a:r>
          </a:p>
          <a:p>
            <a:pPr marL="457200" indent="-304800">
              <a:buSzPts val="1200"/>
              <a:buFont typeface="Gill Sans"/>
              <a:buChar char="●"/>
            </a:pPr>
            <a:r>
              <a:rPr lang="en-US" sz="1600" dirty="0">
                <a:latin typeface="Samsung SS Body Regular" pitchFamily="2" charset="0"/>
                <a:cs typeface="Samsung SS Body Regular" pitchFamily="2" charset="0"/>
              </a:rPr>
              <a:t>If only one source makes a claim, that’s a red flag.</a:t>
            </a:r>
          </a:p>
          <a:p>
            <a:pPr algn="l" rtl="0">
              <a:spcBef>
                <a:spcPts val="800"/>
              </a:spcBef>
              <a:buClr>
                <a:schemeClr val="dk1"/>
              </a:buClr>
              <a:buSzPts val="275"/>
              <a:buFont typeface="Arial"/>
              <a:buNone/>
            </a:pPr>
            <a:r>
              <a:rPr lang="en-US" sz="1600" b="1" kern="0" dirty="0">
                <a:solidFill>
                  <a:sysClr val="windowText" lastClr="000000"/>
                </a:solidFill>
                <a:latin typeface="Samsung SS Body Bold" pitchFamily="2" charset="0"/>
                <a:cs typeface="Samsung SS Body Bold" pitchFamily="2" charset="0"/>
              </a:rPr>
              <a:t>Find the Original Source</a:t>
            </a:r>
          </a:p>
          <a:p>
            <a:pPr marL="457200" indent="-304800">
              <a:buSzPts val="1200"/>
              <a:buFont typeface="Gill Sans"/>
              <a:buChar char="●"/>
            </a:pPr>
            <a:r>
              <a:rPr lang="en-US" sz="1600" dirty="0">
                <a:latin typeface="Samsung SS Body Regular" pitchFamily="2" charset="0"/>
                <a:cs typeface="Samsung SS Body Regular" pitchFamily="2" charset="0"/>
              </a:rPr>
              <a:t>If an article references a study or statistic, find the original document. </a:t>
            </a:r>
          </a:p>
          <a:p>
            <a:pPr marL="457200" indent="-304800">
              <a:buSzPts val="1200"/>
              <a:buFont typeface="Gill Sans"/>
              <a:buChar char="●"/>
            </a:pPr>
            <a:r>
              <a:rPr lang="en-US" sz="1600" dirty="0">
                <a:latin typeface="Samsung SS Body Regular" pitchFamily="2" charset="0"/>
                <a:cs typeface="Samsung SS Body Regular" pitchFamily="2" charset="0"/>
              </a:rPr>
              <a:t>Does it say what this article claims?</a:t>
            </a:r>
          </a:p>
        </p:txBody>
      </p:sp>
    </p:spTree>
    <p:extLst>
      <p:ext uri="{BB962C8B-B14F-4D97-AF65-F5344CB8AC3E}">
        <p14:creationId xmlns:p14="http://schemas.microsoft.com/office/powerpoint/2010/main" val="4090092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9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88FA0D3A-6EA0-C13E-BB01-307DF5D1F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72775" y="536476"/>
            <a:ext cx="206103" cy="263110"/>
          </a:xfrm>
          <a:prstGeom prst="rect">
            <a:avLst/>
          </a:prstGeom>
        </p:spPr>
      </p:pic>
      <p:sp>
        <p:nvSpPr>
          <p:cNvPr id="25" name="Google Shape;265;p87">
            <a:extLst>
              <a:ext uri="{FF2B5EF4-FFF2-40B4-BE49-F238E27FC236}">
                <a16:creationId xmlns:a16="http://schemas.microsoft.com/office/drawing/2014/main" id="{4C6B1B6C-89DF-4787-9C62-9671B378A8B8}"/>
              </a:ext>
            </a:extLst>
          </p:cNvPr>
          <p:cNvSpPr txBox="1"/>
          <p:nvPr/>
        </p:nvSpPr>
        <p:spPr>
          <a:xfrm>
            <a:off x="1280878" y="1150047"/>
            <a:ext cx="6687559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b="1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Debrief – Activity #1</a:t>
            </a:r>
            <a:endParaRPr sz="3600" b="1" i="0" u="none" strike="noStrike" cap="none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graphicFrame>
        <p:nvGraphicFramePr>
          <p:cNvPr id="41" name="Tabulka 22">
            <a:extLst>
              <a:ext uri="{FF2B5EF4-FFF2-40B4-BE49-F238E27FC236}">
                <a16:creationId xmlns:a16="http://schemas.microsoft.com/office/drawing/2014/main" id="{1D853317-B1FA-4ED9-BE6A-C4169E7065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136937"/>
              </p:ext>
            </p:extLst>
          </p:nvPr>
        </p:nvGraphicFramePr>
        <p:xfrm>
          <a:off x="1985907" y="2005281"/>
          <a:ext cx="8735506" cy="2864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35506">
                  <a:extLst>
                    <a:ext uri="{9D8B030D-6E8A-4147-A177-3AD203B41FA5}">
                      <a16:colId xmlns:a16="http://schemas.microsoft.com/office/drawing/2014/main" val="2547502592"/>
                    </a:ext>
                  </a:extLst>
                </a:gridCol>
              </a:tblGrid>
              <a:tr h="716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600" b="0" i="0" u="none" strike="noStrike" kern="1200" cap="none" spc="0" normalizeH="0" baseline="0" noProof="0" dirty="0" bmk="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msung SS Body Bold" pitchFamily="2" charset="0"/>
                          <a:ea typeface="SamsungOne-400C" panose="020B0506030303020204" pitchFamily="34" charset="0"/>
                          <a:cs typeface="Samsung SS Body Bold" pitchFamily="2" charset="0"/>
                        </a:rPr>
                        <a:t>Real or fake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600" b="0" i="0" u="none" strike="noStrike" kern="1200" cap="none" spc="0" normalizeH="0" baseline="0" noProof="0" dirty="0" bmk="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msung SS Body Regular" pitchFamily="2" charset="0"/>
                          <a:ea typeface="SamsungOne-400C" panose="020B0506030303020204" pitchFamily="34" charset="0"/>
                          <a:cs typeface="Samsung SS Body Regular" pitchFamily="2" charset="0"/>
                        </a:rPr>
                        <a:t>What did you find? How do you know?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470088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Bold" pitchFamily="2" charset="0"/>
                          <a:ea typeface="Gill Sans"/>
                          <a:cs typeface="Samsung SS Body Bold" pitchFamily="2" charset="0"/>
                          <a:sym typeface="Gill Sans"/>
                        </a:rPr>
                        <a:t>What was the first clue? </a:t>
                      </a:r>
                    </a:p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What specific detail tipped you off that something was wrong – or right?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218298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Bold" pitchFamily="2" charset="0"/>
                          <a:ea typeface="Gill Sans"/>
                          <a:cs typeface="Samsung SS Body Bold" pitchFamily="2" charset="0"/>
                          <a:sym typeface="Gill Sans"/>
                        </a:rPr>
                        <a:t>Would you have been fooled?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If you hadn’t checked, would you have believed it? Why or why not?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115694"/>
                  </a:ext>
                </a:extLst>
              </a:tr>
              <a:tr h="71611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Bold" pitchFamily="2" charset="0"/>
                          <a:ea typeface="Gill Sans"/>
                          <a:cs typeface="Samsung SS Body Bold" pitchFamily="2" charset="0"/>
                          <a:sym typeface="Gill Sans"/>
                        </a:rPr>
                        <a:t>What’s the danger? </a:t>
                      </a:r>
                    </a:p>
                    <a:p>
                      <a:r>
                        <a:rPr lang="en-US" sz="160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What happens if someone uses a fake source in their research without checking?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390040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C916598F-A6F1-4D1E-A28F-991847025654}"/>
              </a:ext>
            </a:extLst>
          </p:cNvPr>
          <p:cNvGrpSpPr/>
          <p:nvPr/>
        </p:nvGrpSpPr>
        <p:grpSpPr>
          <a:xfrm>
            <a:off x="1394277" y="2107485"/>
            <a:ext cx="445215" cy="445215"/>
            <a:chOff x="1394277" y="2107485"/>
            <a:chExt cx="445215" cy="445215"/>
          </a:xfrm>
        </p:grpSpPr>
        <p:sp>
          <p:nvSpPr>
            <p:cNvPr id="43" name="Ovál 2">
              <a:extLst>
                <a:ext uri="{FF2B5EF4-FFF2-40B4-BE49-F238E27FC236}">
                  <a16:creationId xmlns:a16="http://schemas.microsoft.com/office/drawing/2014/main" id="{B0D6293B-75A9-418E-99F6-ADFD83E5639F}"/>
                </a:ext>
              </a:extLst>
            </p:cNvPr>
            <p:cNvSpPr/>
            <p:nvPr/>
          </p:nvSpPr>
          <p:spPr>
            <a:xfrm>
              <a:off x="1394277" y="2107485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0C5EE57-D284-4FF7-A021-BEBE829F9EA7}"/>
                </a:ext>
              </a:extLst>
            </p:cNvPr>
            <p:cNvSpPr txBox="1"/>
            <p:nvPr/>
          </p:nvSpPr>
          <p:spPr>
            <a:xfrm>
              <a:off x="1473115" y="211541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65E935B-8679-42CA-8611-07B3A6FF771F}"/>
              </a:ext>
            </a:extLst>
          </p:cNvPr>
          <p:cNvGrpSpPr/>
          <p:nvPr/>
        </p:nvGrpSpPr>
        <p:grpSpPr>
          <a:xfrm>
            <a:off x="1394277" y="2834927"/>
            <a:ext cx="445215" cy="449755"/>
            <a:chOff x="1394277" y="2834927"/>
            <a:chExt cx="445215" cy="449755"/>
          </a:xfrm>
        </p:grpSpPr>
        <p:sp>
          <p:nvSpPr>
            <p:cNvPr id="47" name="Ovál 2">
              <a:extLst>
                <a:ext uri="{FF2B5EF4-FFF2-40B4-BE49-F238E27FC236}">
                  <a16:creationId xmlns:a16="http://schemas.microsoft.com/office/drawing/2014/main" id="{50A52EE1-C875-4DA8-AEBB-B35349242715}"/>
                </a:ext>
              </a:extLst>
            </p:cNvPr>
            <p:cNvSpPr/>
            <p:nvPr/>
          </p:nvSpPr>
          <p:spPr>
            <a:xfrm>
              <a:off x="1394277" y="2839467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899441D-6047-4FC5-9D42-2B3198CBBF9C}"/>
                </a:ext>
              </a:extLst>
            </p:cNvPr>
            <p:cNvSpPr txBox="1"/>
            <p:nvPr/>
          </p:nvSpPr>
          <p:spPr>
            <a:xfrm>
              <a:off x="1485980" y="2834927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2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1EAA715-3D1B-4B0D-BE1C-F824577BCC06}"/>
              </a:ext>
            </a:extLst>
          </p:cNvPr>
          <p:cNvGrpSpPr/>
          <p:nvPr/>
        </p:nvGrpSpPr>
        <p:grpSpPr>
          <a:xfrm>
            <a:off x="1394277" y="3558351"/>
            <a:ext cx="445215" cy="445215"/>
            <a:chOff x="1394277" y="3558351"/>
            <a:chExt cx="445215" cy="445215"/>
          </a:xfrm>
        </p:grpSpPr>
        <p:sp>
          <p:nvSpPr>
            <p:cNvPr id="49" name="Ovál 2">
              <a:extLst>
                <a:ext uri="{FF2B5EF4-FFF2-40B4-BE49-F238E27FC236}">
                  <a16:creationId xmlns:a16="http://schemas.microsoft.com/office/drawing/2014/main" id="{55E58257-B8B1-4C59-A7D2-2F4800D08DA4}"/>
                </a:ext>
              </a:extLst>
            </p:cNvPr>
            <p:cNvSpPr/>
            <p:nvPr/>
          </p:nvSpPr>
          <p:spPr>
            <a:xfrm>
              <a:off x="1394277" y="3558351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B65FC50-4909-497C-8B4B-F427D68E5FCD}"/>
                </a:ext>
              </a:extLst>
            </p:cNvPr>
            <p:cNvSpPr txBox="1"/>
            <p:nvPr/>
          </p:nvSpPr>
          <p:spPr>
            <a:xfrm>
              <a:off x="1477271" y="3571229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3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C88B3AC-AAAB-4745-B36C-5350E32B0FBD}"/>
              </a:ext>
            </a:extLst>
          </p:cNvPr>
          <p:cNvGrpSpPr/>
          <p:nvPr/>
        </p:nvGrpSpPr>
        <p:grpSpPr>
          <a:xfrm>
            <a:off x="1394277" y="4283963"/>
            <a:ext cx="445215" cy="449755"/>
            <a:chOff x="1395156" y="4283963"/>
            <a:chExt cx="445215" cy="449755"/>
          </a:xfrm>
        </p:grpSpPr>
        <p:sp>
          <p:nvSpPr>
            <p:cNvPr id="53" name="Ovál 2">
              <a:extLst>
                <a:ext uri="{FF2B5EF4-FFF2-40B4-BE49-F238E27FC236}">
                  <a16:creationId xmlns:a16="http://schemas.microsoft.com/office/drawing/2014/main" id="{6D071794-2239-4B88-8D04-BB9593D540A3}"/>
                </a:ext>
              </a:extLst>
            </p:cNvPr>
            <p:cNvSpPr/>
            <p:nvPr/>
          </p:nvSpPr>
          <p:spPr>
            <a:xfrm>
              <a:off x="1395156" y="4288503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7F11C94-02DA-48C4-A517-5F88405CC7EA}"/>
                </a:ext>
              </a:extLst>
            </p:cNvPr>
            <p:cNvSpPr txBox="1"/>
            <p:nvPr/>
          </p:nvSpPr>
          <p:spPr>
            <a:xfrm>
              <a:off x="1478150" y="428396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9287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-2770795" y="-650166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2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70795" y="-650166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60" name="Google Shape;265;p87">
            <a:extLst>
              <a:ext uri="{FF2B5EF4-FFF2-40B4-BE49-F238E27FC236}">
                <a16:creationId xmlns:a16="http://schemas.microsoft.com/office/drawing/2014/main" id="{454DEA5A-F8B6-4FBA-A3C5-62DBFB1A19AF}"/>
              </a:ext>
            </a:extLst>
          </p:cNvPr>
          <p:cNvSpPr txBox="1"/>
          <p:nvPr/>
        </p:nvSpPr>
        <p:spPr>
          <a:xfrm>
            <a:off x="1153887" y="934600"/>
            <a:ext cx="8486224" cy="1177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Activity #2: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Receipts or it Didn’t Happen</a:t>
            </a:r>
            <a:endParaRPr sz="3600" i="0" u="none" strike="noStrike" cap="none" dirty="0">
              <a:latin typeface="Samsung SS Head Bold" pitchFamily="2" charset="0"/>
              <a:ea typeface="Poppins"/>
              <a:cs typeface="Samsung SS Head Bold" pitchFamily="2" charset="0"/>
              <a:sym typeface="Poppins"/>
            </a:endParaRPr>
          </a:p>
        </p:txBody>
      </p:sp>
      <p:graphicFrame>
        <p:nvGraphicFramePr>
          <p:cNvPr id="23" name="Tabulka 22">
            <a:extLst>
              <a:ext uri="{FF2B5EF4-FFF2-40B4-BE49-F238E27FC236}">
                <a16:creationId xmlns:a16="http://schemas.microsoft.com/office/drawing/2014/main" id="{9CB3ABDB-2B53-4B43-BEC2-F0C40AE00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860809"/>
              </p:ext>
            </p:extLst>
          </p:nvPr>
        </p:nvGraphicFramePr>
        <p:xfrm>
          <a:off x="1736554" y="3460020"/>
          <a:ext cx="7316005" cy="1870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6005">
                  <a:extLst>
                    <a:ext uri="{9D8B030D-6E8A-4147-A177-3AD203B41FA5}">
                      <a16:colId xmlns:a16="http://schemas.microsoft.com/office/drawing/2014/main" val="2547502592"/>
                    </a:ext>
                  </a:extLst>
                </a:gridCol>
              </a:tblGrid>
              <a:tr h="623656">
                <a:tc>
                  <a:txBody>
                    <a:bodyPr/>
                    <a:lstStyle/>
                    <a:p>
                      <a:pPr marL="0" lvl="0" indent="0" algn="l" rtl="0" ea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 sz="1600" b="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Apply the same lateral reading skills to sources you are actually using.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470088"/>
                  </a:ext>
                </a:extLst>
              </a:tr>
              <a:tr h="623656">
                <a:tc>
                  <a:txBody>
                    <a:bodyPr/>
                    <a:lstStyle/>
                    <a:p>
                      <a:pPr marL="0" lvl="0" indent="0" algn="l" rtl="0" ea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 sz="1600" b="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Work through a set of verification questions for each source.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218298"/>
                  </a:ext>
                </a:extLst>
              </a:tr>
              <a:tr h="623656">
                <a:tc>
                  <a:txBody>
                    <a:bodyPr/>
                    <a:lstStyle/>
                    <a:p>
                      <a:pPr marL="0" lvl="0" indent="0" algn="l" rtl="0" ea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 sz="1600" b="0" dirty="0">
                          <a:solidFill>
                            <a:schemeClr val="dk1"/>
                          </a:solidFill>
                          <a:latin typeface="Samsung SS Body Regular" pitchFamily="2" charset="0"/>
                          <a:ea typeface="Gill Sans"/>
                          <a:cs typeface="Samsung SS Body Regular" pitchFamily="2" charset="0"/>
                          <a:sym typeface="Gill Sans"/>
                        </a:rPr>
                        <a:t>Identify gaps, missing perspectives, and weak sources.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115694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29D1B91C-0711-4FA1-87B4-78E00E16AFF4}"/>
              </a:ext>
            </a:extLst>
          </p:cNvPr>
          <p:cNvGrpSpPr/>
          <p:nvPr/>
        </p:nvGrpSpPr>
        <p:grpSpPr>
          <a:xfrm>
            <a:off x="1221446" y="3540968"/>
            <a:ext cx="445215" cy="466471"/>
            <a:chOff x="1221446" y="1853575"/>
            <a:chExt cx="445215" cy="466471"/>
          </a:xfrm>
        </p:grpSpPr>
        <p:sp>
          <p:nvSpPr>
            <p:cNvPr id="28" name="Ovál 2">
              <a:extLst>
                <a:ext uri="{FF2B5EF4-FFF2-40B4-BE49-F238E27FC236}">
                  <a16:creationId xmlns:a16="http://schemas.microsoft.com/office/drawing/2014/main" id="{6DBEC561-AA95-4943-BAE5-5617B0CDA040}"/>
                </a:ext>
              </a:extLst>
            </p:cNvPr>
            <p:cNvSpPr/>
            <p:nvPr/>
          </p:nvSpPr>
          <p:spPr>
            <a:xfrm>
              <a:off x="1221446" y="1874831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59861D7-820B-45F0-B08F-542D99DC43D3}"/>
                </a:ext>
              </a:extLst>
            </p:cNvPr>
            <p:cNvSpPr txBox="1"/>
            <p:nvPr/>
          </p:nvSpPr>
          <p:spPr>
            <a:xfrm>
              <a:off x="1300284" y="1853575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1</a:t>
              </a:r>
              <a:endParaRPr lang="en-US" sz="28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CF3C1E1-4E7A-4317-B514-38C08CA0EF64}"/>
              </a:ext>
            </a:extLst>
          </p:cNvPr>
          <p:cNvGrpSpPr/>
          <p:nvPr/>
        </p:nvGrpSpPr>
        <p:grpSpPr>
          <a:xfrm>
            <a:off x="1221446" y="4189582"/>
            <a:ext cx="445215" cy="445215"/>
            <a:chOff x="1221446" y="2606813"/>
            <a:chExt cx="445215" cy="445215"/>
          </a:xfrm>
        </p:grpSpPr>
        <p:sp>
          <p:nvSpPr>
            <p:cNvPr id="30" name="Ovál 2">
              <a:extLst>
                <a:ext uri="{FF2B5EF4-FFF2-40B4-BE49-F238E27FC236}">
                  <a16:creationId xmlns:a16="http://schemas.microsoft.com/office/drawing/2014/main" id="{B4E3933D-597B-4963-A3E2-4EC7C7F3CBBB}"/>
                </a:ext>
              </a:extLst>
            </p:cNvPr>
            <p:cNvSpPr/>
            <p:nvPr/>
          </p:nvSpPr>
          <p:spPr>
            <a:xfrm>
              <a:off x="1221446" y="2606813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D4202E2-BA22-4E8F-9278-00017D212B77}"/>
                </a:ext>
              </a:extLst>
            </p:cNvPr>
            <p:cNvSpPr txBox="1"/>
            <p:nvPr/>
          </p:nvSpPr>
          <p:spPr>
            <a:xfrm>
              <a:off x="1313149" y="2612001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2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2BC7C43-8021-4D2C-9BA6-86C9DDF1A14F}"/>
              </a:ext>
            </a:extLst>
          </p:cNvPr>
          <p:cNvGrpSpPr/>
          <p:nvPr/>
        </p:nvGrpSpPr>
        <p:grpSpPr>
          <a:xfrm>
            <a:off x="1221446" y="4816940"/>
            <a:ext cx="445215" cy="445215"/>
            <a:chOff x="1221446" y="3325697"/>
            <a:chExt cx="445215" cy="445215"/>
          </a:xfrm>
        </p:grpSpPr>
        <p:sp>
          <p:nvSpPr>
            <p:cNvPr id="32" name="Ovál 2">
              <a:extLst>
                <a:ext uri="{FF2B5EF4-FFF2-40B4-BE49-F238E27FC236}">
                  <a16:creationId xmlns:a16="http://schemas.microsoft.com/office/drawing/2014/main" id="{7326E10E-FC3B-48F9-A86F-926272EC53A4}"/>
                </a:ext>
              </a:extLst>
            </p:cNvPr>
            <p:cNvSpPr/>
            <p:nvPr/>
          </p:nvSpPr>
          <p:spPr>
            <a:xfrm>
              <a:off x="1221446" y="3325697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E07B4F2-AA71-412B-B800-18037D4640F1}"/>
                </a:ext>
              </a:extLst>
            </p:cNvPr>
            <p:cNvSpPr txBox="1"/>
            <p:nvPr/>
          </p:nvSpPr>
          <p:spPr>
            <a:xfrm>
              <a:off x="1313149" y="3331904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3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B706616-9C1C-4726-B035-69261F3B3167}"/>
              </a:ext>
            </a:extLst>
          </p:cNvPr>
          <p:cNvSpPr txBox="1"/>
          <p:nvPr/>
        </p:nvSpPr>
        <p:spPr>
          <a:xfrm>
            <a:off x="1210016" y="2079699"/>
            <a:ext cx="6958708" cy="38279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If you can’t prove it, you can’t use it.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167D2C-8952-4E15-AB0F-C8FC0F644E5E}"/>
              </a:ext>
            </a:extLst>
          </p:cNvPr>
          <p:cNvSpPr txBox="1"/>
          <p:nvPr/>
        </p:nvSpPr>
        <p:spPr>
          <a:xfrm>
            <a:off x="1210016" y="2763180"/>
            <a:ext cx="6958708" cy="38279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400" b="1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In this activity you will:</a:t>
            </a:r>
          </a:p>
        </p:txBody>
      </p:sp>
    </p:spTree>
    <p:extLst>
      <p:ext uri="{BB962C8B-B14F-4D97-AF65-F5344CB8AC3E}">
        <p14:creationId xmlns:p14="http://schemas.microsoft.com/office/powerpoint/2010/main" val="32505245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amsung">
  <a:themeElements>
    <a:clrScheme name="Custom 22">
      <a:dk1>
        <a:srgbClr val="000000"/>
      </a:dk1>
      <a:lt1>
        <a:srgbClr val="FFFFFF"/>
      </a:lt1>
      <a:dk2>
        <a:srgbClr val="1428A0"/>
      </a:dk2>
      <a:lt2>
        <a:srgbClr val="74787B"/>
      </a:lt2>
      <a:accent1>
        <a:srgbClr val="0077C8"/>
      </a:accent1>
      <a:accent2>
        <a:srgbClr val="00B2E2"/>
      </a:accent2>
      <a:accent3>
        <a:srgbClr val="00C3B2"/>
      </a:accent3>
      <a:accent4>
        <a:srgbClr val="96D653"/>
      </a:accent4>
      <a:accent5>
        <a:srgbClr val="FFB545"/>
      </a:accent5>
      <a:accent6>
        <a:srgbClr val="FF4337"/>
      </a:accent6>
      <a:hlink>
        <a:srgbClr val="0000FF"/>
      </a:hlink>
      <a:folHlink>
        <a:srgbClr val="80008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lnSpc>
            <a:spcPts val="1698"/>
          </a:lnSpc>
          <a:defRPr sz="1300" dirty="0" err="1" smtClean="0">
            <a:ea typeface="Samsung Sharp Sans Medium" charset="0"/>
            <a:cs typeface="Samsung Sharp Sans Medium" charset="0"/>
          </a:defRPr>
        </a:defPPr>
      </a:lstStyle>
    </a:spDef>
    <a:txDef>
      <a:spPr>
        <a:noFill/>
      </a:spPr>
      <a:bodyPr wrap="square" rtlCol="0" anchor="t" anchorCtr="0">
        <a:noAutofit/>
      </a:bodyPr>
      <a:lstStyle>
        <a:defPPr algn="l">
          <a:defRPr sz="19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amsung" id="{49190403-2A50-462B-ADC0-135276915889}" vid="{82A8E207-A60A-4605-8BA9-FE46BB8221D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8484</TotalTime>
  <Words>872</Words>
  <Application>Microsoft Office PowerPoint</Application>
  <PresentationFormat>Widescreen</PresentationFormat>
  <Paragraphs>116</Paragraphs>
  <Slides>12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5" baseType="lpstr">
      <vt:lpstr>Arial</vt:lpstr>
      <vt:lpstr>Calibri</vt:lpstr>
      <vt:lpstr>Century Gothic</vt:lpstr>
      <vt:lpstr>Courier New</vt:lpstr>
      <vt:lpstr>Gill Sans</vt:lpstr>
      <vt:lpstr>Open Sans</vt:lpstr>
      <vt:lpstr>Samsung Sharp Sans Bold</vt:lpstr>
      <vt:lpstr>Samsung Sharp Sans Medium</vt:lpstr>
      <vt:lpstr>Samsung SS Body Bold</vt:lpstr>
      <vt:lpstr>Samsung SS Body Regular</vt:lpstr>
      <vt:lpstr>Samsung SS Head Bold</vt:lpstr>
      <vt:lpstr>Samsung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Dawn Lim/Corporate Citizenship/Professional/Samsung Electronics</dc:creator>
  <cp:lastModifiedBy>Isabell Colasurdo/Communications Group/Contingent Worker/Samsung Electronics</cp:lastModifiedBy>
  <cp:revision>200</cp:revision>
  <dcterms:created xsi:type="dcterms:W3CDTF">2025-10-16T13:17:07Z</dcterms:created>
  <dcterms:modified xsi:type="dcterms:W3CDTF">2026-07-31T16:50:06Z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</Properties>
</file>