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8"/>
  </p:notesMasterIdLst>
  <p:sldIdLst>
    <p:sldId id="464" r:id="rId2"/>
    <p:sldId id="256" r:id="rId3"/>
    <p:sldId id="461" r:id="rId4"/>
    <p:sldId id="465" r:id="rId5"/>
    <p:sldId id="466" r:id="rId6"/>
    <p:sldId id="472" r:id="rId7"/>
    <p:sldId id="473" r:id="rId8"/>
    <p:sldId id="474" r:id="rId9"/>
    <p:sldId id="475" r:id="rId10"/>
    <p:sldId id="467" r:id="rId11"/>
    <p:sldId id="478" r:id="rId12"/>
    <p:sldId id="479" r:id="rId13"/>
    <p:sldId id="480" r:id="rId14"/>
    <p:sldId id="471" r:id="rId15"/>
    <p:sldId id="477" r:id="rId16"/>
    <p:sldId id="4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Lim/Corporate Citizenship/Professional/Samsung Electronics" initials="DLCE" lastIdx="1" clrIdx="0">
    <p:extLst>
      <p:ext uri="{19B8F6BF-5375-455C-9EA6-DF929625EA0E}">
        <p15:presenceInfo xmlns:p15="http://schemas.microsoft.com/office/powerpoint/2012/main" userId="S-1-5-21-1569490900-2152479555-3239727262-7269648" providerId="AD"/>
      </p:ext>
    </p:extLst>
  </p:cmAuthor>
  <p:cmAuthor id="2" name="Zhijun He/Brand Creative / Governance /SEA/Contingent Worker/Samsung Electronics" initials="ZHC/G/WE" lastIdx="4" clrIdx="1">
    <p:extLst>
      <p:ext uri="{19B8F6BF-5375-455C-9EA6-DF929625EA0E}">
        <p15:presenceInfo xmlns:p15="http://schemas.microsoft.com/office/powerpoint/2012/main" userId="S-1-5-21-1569490900-2152479555-3239727262-6913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46"/>
    <a:srgbClr val="FF4337"/>
    <a:srgbClr val="0077C8"/>
    <a:srgbClr val="FEB747"/>
    <a:srgbClr val="E80E00"/>
    <a:srgbClr val="0476C9"/>
    <a:srgbClr val="FF685C"/>
    <a:srgbClr val="F2F2F2"/>
    <a:srgbClr val="D9D9D9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5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3084" y="12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BBAA-A434-41BB-B76D-C5E81459C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FB5ED-17FE-497D-AEAF-DC7CF6916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392150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2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32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36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0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857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65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6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5629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5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6393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31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850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4078731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2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1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F157B-2C4B-438C-A6C3-B42B42F93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8845"/>
            <a:ext cx="1965189" cy="759086"/>
          </a:xfrm>
          <a:prstGeom prst="rect">
            <a:avLst/>
          </a:prstGeom>
        </p:spPr>
      </p:pic>
      <p:pic>
        <p:nvPicPr>
          <p:cNvPr id="5" name="Google Shape;259;p86" title="3.png.png">
            <a:extLst>
              <a:ext uri="{FF2B5EF4-FFF2-40B4-BE49-F238E27FC236}">
                <a16:creationId xmlns:a16="http://schemas.microsoft.com/office/drawing/2014/main" id="{23824420-A2AB-43FE-812E-70FDBFFF0DA7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3949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6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728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6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5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474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506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3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4"/>
            </p:custDataLst>
            <p:extLst>
              <p:ext uri="{D42A27DB-BD31-4B8C-83A1-F6EECF244321}">
                <p14:modId xmlns:p14="http://schemas.microsoft.com/office/powerpoint/2010/main" val="67495001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" name="think-cell Slide" r:id="rId35" imgW="7772400" imgH="10058400" progId="TCLayout.ActiveDocument.1">
                  <p:embed/>
                </p:oleObj>
              </mc:Choice>
              <mc:Fallback>
                <p:oleObj name="think-cell Slide" r:id="rId3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6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9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702" r:id="rId30"/>
    <p:sldLayoutId id="2147483703" r:id="rId31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lmarena.ai/?mode=side-by-side" TargetMode="External"/><Relationship Id="rId3" Type="http://schemas.openxmlformats.org/officeDocument/2006/relationships/slideLayout" Target="../slideLayouts/slideLayout31.xml"/><Relationship Id="rId7" Type="http://schemas.openxmlformats.org/officeDocument/2006/relationships/hyperlink" Target="http://www.samsung.com/content/dam/samsung/us/sft/file-links-curriculum/L1-LLM-Comparison-Chart.xlsx" TargetMode="External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6.png"/><Relationship Id="rId5" Type="http://schemas.openxmlformats.org/officeDocument/2006/relationships/image" Target="../media/image14.emf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7.bin"/><Relationship Id="rId9" Type="http://schemas.openxmlformats.org/officeDocument/2006/relationships/hyperlink" Target="http://www.youtube.com/watch?v=KlkhHaKHJgQ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31.xml"/><Relationship Id="rId7" Type="http://schemas.openxmlformats.org/officeDocument/2006/relationships/hyperlink" Target="https://www.youtube.com/watch?v=v77I_bByCDQ" TargetMode="External"/><Relationship Id="rId2" Type="http://schemas.openxmlformats.org/officeDocument/2006/relationships/tags" Target="../tags/tag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6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28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1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6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9.svg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3AB85-AF8A-FD3A-07B5-C4D7BF3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3AC0729-F354-CB98-070C-5CFE5115CC2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64860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82FD67-33F7-BF59-65C5-E8C563F5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ětiva 11">
            <a:extLst>
              <a:ext uri="{FF2B5EF4-FFF2-40B4-BE49-F238E27FC236}">
                <a16:creationId xmlns:a16="http://schemas.microsoft.com/office/drawing/2014/main" id="{9D3C0565-8C91-F4D9-8847-3E5ACE6D7A92}"/>
              </a:ext>
            </a:extLst>
          </p:cNvPr>
          <p:cNvSpPr/>
          <p:nvPr/>
        </p:nvSpPr>
        <p:spPr>
          <a:xfrm rot="16200000">
            <a:off x="0" y="-2783704"/>
            <a:ext cx="3778780" cy="3778780"/>
          </a:xfrm>
          <a:prstGeom prst="chord">
            <a:avLst>
              <a:gd name="adj1" fmla="val 7081892"/>
              <a:gd name="adj2" fmla="val 14522833"/>
            </a:avLst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15" name="Tětiva 14">
            <a:extLst>
              <a:ext uri="{FF2B5EF4-FFF2-40B4-BE49-F238E27FC236}">
                <a16:creationId xmlns:a16="http://schemas.microsoft.com/office/drawing/2014/main" id="{70BCF906-C7C2-DA45-6055-FA541B443BDE}"/>
              </a:ext>
            </a:extLst>
          </p:cNvPr>
          <p:cNvSpPr/>
          <p:nvPr/>
        </p:nvSpPr>
        <p:spPr>
          <a:xfrm rot="5400000">
            <a:off x="6296198" y="6135430"/>
            <a:ext cx="1008062" cy="1008062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91025AD-D160-39E4-F839-D6B847883198}"/>
              </a:ext>
            </a:extLst>
          </p:cNvPr>
          <p:cNvSpPr txBox="1">
            <a:spLocks/>
          </p:cNvSpPr>
          <p:nvPr/>
        </p:nvSpPr>
        <p:spPr>
          <a:xfrm>
            <a:off x="958874" y="5746082"/>
            <a:ext cx="5207833" cy="521684"/>
          </a:xfrm>
          <a:prstGeom prst="rect">
            <a:avLst/>
          </a:prstGeom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eaLnBrk="1" hangingPunct="1">
              <a:defRPr sz="1332">
                <a:latin typeface="+mn-lt"/>
                <a:ea typeface="+mn-ea"/>
                <a:cs typeface="+mn-cs"/>
              </a:defRPr>
            </a:lvl1pPr>
            <a:lvl2pPr marL="277089" eaLnBrk="1" hangingPunct="1">
              <a:defRPr sz="1332">
                <a:latin typeface="+mn-lt"/>
                <a:ea typeface="+mn-ea"/>
                <a:cs typeface="+mn-cs"/>
              </a:defRPr>
            </a:lvl2pPr>
            <a:lvl3pPr marL="554177" eaLnBrk="1" hangingPunct="1">
              <a:defRPr sz="1332">
                <a:latin typeface="+mn-lt"/>
                <a:ea typeface="+mn-ea"/>
                <a:cs typeface="+mn-cs"/>
              </a:defRPr>
            </a:lvl3pPr>
            <a:lvl4pPr marL="831266" eaLnBrk="1" hangingPunct="1">
              <a:defRPr sz="1332">
                <a:latin typeface="+mn-lt"/>
                <a:ea typeface="+mn-ea"/>
                <a:cs typeface="+mn-cs"/>
              </a:defRPr>
            </a:lvl4pPr>
            <a:lvl5pPr marL="1108354" eaLnBrk="1" hangingPunct="1">
              <a:defRPr sz="1332">
                <a:latin typeface="+mn-lt"/>
                <a:ea typeface="+mn-ea"/>
                <a:cs typeface="+mn-cs"/>
              </a:defRPr>
            </a:lvl5pPr>
            <a:lvl6pPr marL="1385444" eaLnBrk="1" hangingPunct="1">
              <a:defRPr>
                <a:latin typeface="+mn-lt"/>
                <a:ea typeface="+mn-ea"/>
                <a:cs typeface="+mn-cs"/>
              </a:defRPr>
            </a:lvl6pPr>
            <a:lvl7pPr marL="1662531" eaLnBrk="1" hangingPunct="1">
              <a:defRPr>
                <a:latin typeface="+mn-lt"/>
                <a:ea typeface="+mn-ea"/>
                <a:cs typeface="+mn-cs"/>
              </a:defRPr>
            </a:lvl7pPr>
            <a:lvl8pPr marL="1939621" eaLnBrk="1" hangingPunct="1">
              <a:defRPr>
                <a:latin typeface="+mn-lt"/>
                <a:ea typeface="+mn-ea"/>
                <a:cs typeface="+mn-cs"/>
              </a:defRPr>
            </a:lvl8pPr>
            <a:lvl9pPr marL="22167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Effective Prompting with BRIEF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9B49D-34EF-4E7E-9BD3-E4AE68581B17}"/>
              </a:ext>
            </a:extLst>
          </p:cNvPr>
          <p:cNvSpPr txBox="1"/>
          <p:nvPr/>
        </p:nvSpPr>
        <p:spPr>
          <a:xfrm>
            <a:off x="958874" y="5193144"/>
            <a:ext cx="3154331" cy="521683"/>
          </a:xfrm>
          <a:prstGeom prst="rect">
            <a:avLst/>
          </a:prstGeom>
          <a:noFill/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 wrap="square" rtlCol="0" anchor="t" anchorCtr="0">
            <a:noAutofit/>
          </a:bodyPr>
          <a:lstStyle/>
          <a:p>
            <a:pPr algn="l"/>
            <a:r>
              <a:rPr lang="en-US" sz="32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Lesson</a:t>
            </a:r>
            <a:r>
              <a:rPr lang="en-US" sz="36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 1:</a:t>
            </a:r>
            <a:endParaRPr lang="en-US" sz="3600" dirty="0">
              <a:latin typeface="Samsung SS Head Bold" pitchFamily="2" charset="0"/>
              <a:cs typeface="Samsung SS Head Bold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46D1CA-1DB8-4FD1-8669-9EED37F38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2" y="1280160"/>
            <a:ext cx="3106686" cy="3537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9E20D-CACA-4D8C-99B8-83F2C214EB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1" r="4677"/>
          <a:stretch/>
        </p:blipFill>
        <p:spPr>
          <a:xfrm>
            <a:off x="854194" y="1211753"/>
            <a:ext cx="3823126" cy="2543401"/>
          </a:xfrm>
          <a:prstGeom prst="rect">
            <a:avLst/>
          </a:prstGeom>
        </p:spPr>
      </p:pic>
      <p:pic>
        <p:nvPicPr>
          <p:cNvPr id="16" name="Google Shape;259;p86" title="3.png.png">
            <a:extLst>
              <a:ext uri="{FF2B5EF4-FFF2-40B4-BE49-F238E27FC236}">
                <a16:creationId xmlns:a16="http://schemas.microsoft.com/office/drawing/2014/main" id="{47C4F18C-F760-416C-92A9-05F47A8656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7732" y="3658843"/>
            <a:ext cx="3829588" cy="9911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67152F-B286-4EAB-A3C9-81932F74A82E}"/>
              </a:ext>
            </a:extLst>
          </p:cNvPr>
          <p:cNvCxnSpPr/>
          <p:nvPr/>
        </p:nvCxnSpPr>
        <p:spPr>
          <a:xfrm>
            <a:off x="1059180" y="3484881"/>
            <a:ext cx="3390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2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bdélník 20">
            <a:extLst>
              <a:ext uri="{FF2B5EF4-FFF2-40B4-BE49-F238E27FC236}">
                <a16:creationId xmlns:a16="http://schemas.microsoft.com/office/drawing/2014/main" id="{0816EA80-A1D4-4A75-ACC9-0C9F7390BF49}"/>
              </a:ext>
            </a:extLst>
          </p:cNvPr>
          <p:cNvSpPr/>
          <p:nvPr/>
        </p:nvSpPr>
        <p:spPr>
          <a:xfrm>
            <a:off x="402224" y="167545"/>
            <a:ext cx="3063954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7" name="Obdélník 8">
            <a:extLst>
              <a:ext uri="{FF2B5EF4-FFF2-40B4-BE49-F238E27FC236}">
                <a16:creationId xmlns:a16="http://schemas.microsoft.com/office/drawing/2014/main" id="{83BCC8C6-BDE7-4D2C-8BF8-A97C87DE8C8D}"/>
              </a:ext>
            </a:extLst>
          </p:cNvPr>
          <p:cNvSpPr/>
          <p:nvPr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64" name="Skupina 14">
            <a:extLst>
              <a:ext uri="{FF2B5EF4-FFF2-40B4-BE49-F238E27FC236}">
                <a16:creationId xmlns:a16="http://schemas.microsoft.com/office/drawing/2014/main" id="{EDE588AA-57B9-49B3-B42A-9887E25488CF}"/>
              </a:ext>
            </a:extLst>
          </p:cNvPr>
          <p:cNvGrpSpPr/>
          <p:nvPr/>
        </p:nvGrpSpPr>
        <p:grpSpPr>
          <a:xfrm>
            <a:off x="677020" y="976356"/>
            <a:ext cx="10837960" cy="4817613"/>
            <a:chOff x="464910" y="1147674"/>
            <a:chExt cx="11382605" cy="3898435"/>
          </a:xfrm>
        </p:grpSpPr>
        <p:sp>
          <p:nvSpPr>
            <p:cNvPr id="65" name="Obdélník 15">
              <a:extLst>
                <a:ext uri="{FF2B5EF4-FFF2-40B4-BE49-F238E27FC236}">
                  <a16:creationId xmlns:a16="http://schemas.microsoft.com/office/drawing/2014/main" id="{31215BCB-FAE0-4FBF-80CC-530DC2471B4A}"/>
                </a:ext>
              </a:extLst>
            </p:cNvPr>
            <p:cNvSpPr/>
            <p:nvPr/>
          </p:nvSpPr>
          <p:spPr>
            <a:xfrm>
              <a:off x="6277476" y="1147674"/>
              <a:ext cx="5570039" cy="38984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66" name="Obdélník 18">
              <a:extLst>
                <a:ext uri="{FF2B5EF4-FFF2-40B4-BE49-F238E27FC236}">
                  <a16:creationId xmlns:a16="http://schemas.microsoft.com/office/drawing/2014/main" id="{CBD56AAD-F895-49CE-BA27-C44CF8018B84}"/>
                </a:ext>
              </a:extLst>
            </p:cNvPr>
            <p:cNvSpPr/>
            <p:nvPr/>
          </p:nvSpPr>
          <p:spPr>
            <a:xfrm>
              <a:off x="464910" y="1147674"/>
              <a:ext cx="5570040" cy="38984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95F4861-80EC-4AC3-A879-9131E466B7EE}"/>
              </a:ext>
            </a:extLst>
          </p:cNvPr>
          <p:cNvSpPr txBox="1"/>
          <p:nvPr/>
        </p:nvSpPr>
        <p:spPr>
          <a:xfrm>
            <a:off x="1333415" y="1581098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Weak Prompt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333415" y="2096533"/>
            <a:ext cx="2285108" cy="388402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Plan my weekend.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EEF2AF6-445C-4DA9-B327-F4E4DFCCA284}"/>
              </a:ext>
            </a:extLst>
          </p:cNvPr>
          <p:cNvSpPr txBox="1"/>
          <p:nvPr/>
        </p:nvSpPr>
        <p:spPr>
          <a:xfrm>
            <a:off x="575225" y="424621"/>
            <a:ext cx="38097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3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BRIEF in Action</a:t>
            </a:r>
          </a:p>
        </p:txBody>
      </p:sp>
      <p:sp>
        <p:nvSpPr>
          <p:cNvPr id="42" name="Ovál 2">
            <a:extLst>
              <a:ext uri="{FF2B5EF4-FFF2-40B4-BE49-F238E27FC236}">
                <a16:creationId xmlns:a16="http://schemas.microsoft.com/office/drawing/2014/main" id="{EACEE10F-2E9C-42C7-BEAC-0A4A5A739408}"/>
              </a:ext>
            </a:extLst>
          </p:cNvPr>
          <p:cNvSpPr/>
          <p:nvPr/>
        </p:nvSpPr>
        <p:spPr>
          <a:xfrm>
            <a:off x="5573872" y="2878196"/>
            <a:ext cx="1020760" cy="1038655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6B956A0-CDEE-4F56-BDB5-0C7A83A1C968}"/>
              </a:ext>
            </a:extLst>
          </p:cNvPr>
          <p:cNvSpPr txBox="1"/>
          <p:nvPr/>
        </p:nvSpPr>
        <p:spPr>
          <a:xfrm>
            <a:off x="6867703" y="1581098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Strong Prompt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2651CC1-311E-4C87-B6D9-A04B399978A2}"/>
              </a:ext>
            </a:extLst>
          </p:cNvPr>
          <p:cNvSpPr txBox="1"/>
          <p:nvPr/>
        </p:nvSpPr>
        <p:spPr>
          <a:xfrm>
            <a:off x="6950829" y="2133418"/>
            <a:ext cx="4112913" cy="342921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We are two friends without a car and have $40 each. We live in Austin, TX.</a:t>
            </a:r>
          </a:p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Act as a local guide.</a:t>
            </a:r>
          </a:p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We like thrift shops, street food,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and live music.</a:t>
            </a:r>
          </a:p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We need a timed plan with transit directions for under $80.</a:t>
            </a:r>
          </a:p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We want a table with column headings time, place, travel, and cost.</a:t>
            </a:r>
          </a:p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We also need a plan in case it rains.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13B2E4-20C8-480F-92B2-A409155F3834}"/>
              </a:ext>
            </a:extLst>
          </p:cNvPr>
          <p:cNvSpPr txBox="1"/>
          <p:nvPr/>
        </p:nvSpPr>
        <p:spPr>
          <a:xfrm>
            <a:off x="5676626" y="3034856"/>
            <a:ext cx="831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372414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847052"/>
            <a:ext cx="2981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 err="1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LMArena</a:t>
            </a:r>
            <a:endParaRPr lang="en-US" sz="3600" dirty="0">
              <a:latin typeface="Samsung SS Head Bold" pitchFamily="2" charset="0"/>
              <a:ea typeface="Samsung Sharp Sans Bold" pitchFamily="2" charset="0"/>
              <a:cs typeface="Samsung SS Head Bold" pitchFamily="2" charset="0"/>
            </a:endParaRPr>
          </a:p>
        </p:txBody>
      </p:sp>
      <p:pic>
        <p:nvPicPr>
          <p:cNvPr id="19" name="Google Shape;369;p96" title="Screenshot 2026-05-03 at 12.41.00 PM.png">
            <a:extLst>
              <a:ext uri="{FF2B5EF4-FFF2-40B4-BE49-F238E27FC236}">
                <a16:creationId xmlns:a16="http://schemas.microsoft.com/office/drawing/2014/main" id="{9E015AE3-2ACA-429A-BA8D-3E776C187262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24025" y="1780087"/>
            <a:ext cx="6974451" cy="3297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0195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2289831"/>
              </p:ext>
            </p:extLst>
          </p:nvPr>
        </p:nvGraphicFramePr>
        <p:xfrm>
          <a:off x="-2770795" y="-728825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728825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855941"/>
            <a:ext cx="761259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Comparing LLMs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47" y="2396669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77686"/>
              </p:ext>
            </p:extLst>
          </p:nvPr>
        </p:nvGraphicFramePr>
        <p:xfrm>
          <a:off x="1736555" y="1693968"/>
          <a:ext cx="6510998" cy="3767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998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Open the </a:t>
                      </a: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LLMs Comparison spreadsheet</a:t>
                      </a:r>
                      <a:endParaRPr lang="en-US" sz="1600" b="0" dirty="0">
                        <a:solidFill>
                          <a:schemeClr val="dk1"/>
                        </a:solidFill>
                        <a:latin typeface="Samsung SS Body Regular" pitchFamily="2" charset="0"/>
                        <a:ea typeface="Gill Sans"/>
                        <a:cs typeface="Samsung SS Body Regular" pitchFamily="2" charset="0"/>
                        <a:sym typeface="Gill San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Read the prompts critically and improve them using the BRIEF 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Open </a:t>
                      </a:r>
                      <a:r>
                        <a:rPr lang="en-US" sz="1600" dirty="0" err="1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LMArena</a:t>
                      </a:r>
                      <a:endParaRPr lang="en-US" sz="1600" dirty="0">
                        <a:solidFill>
                          <a:schemeClr val="dk1"/>
                        </a:solidFill>
                        <a:latin typeface="Samsung SS Body Regular" pitchFamily="2" charset="0"/>
                        <a:ea typeface="Gill Sans"/>
                        <a:cs typeface="Samsung SS Body Regular" pitchFamily="2" charset="0"/>
                        <a:sym typeface="Gill San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Select 2 AI models and note those in the spreadsheet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Paste your prompt into </a:t>
                      </a:r>
                      <a:r>
                        <a:rPr lang="en-US" sz="1600" b="0" dirty="0" err="1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LMArena</a:t>
                      </a: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 and decide which one did a better job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887504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Record that in the LLM spreadsheet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10780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29D1B91C-0711-4FA1-87B4-78E00E16AFF4}"/>
              </a:ext>
            </a:extLst>
          </p:cNvPr>
          <p:cNvGrpSpPr/>
          <p:nvPr/>
        </p:nvGrpSpPr>
        <p:grpSpPr>
          <a:xfrm>
            <a:off x="1221446" y="1774916"/>
            <a:ext cx="445215" cy="466471"/>
            <a:chOff x="1221446" y="1853575"/>
            <a:chExt cx="445215" cy="466471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3C1E1-4E7A-4317-B514-38C08CA0EF64}"/>
              </a:ext>
            </a:extLst>
          </p:cNvPr>
          <p:cNvGrpSpPr/>
          <p:nvPr/>
        </p:nvGrpSpPr>
        <p:grpSpPr>
          <a:xfrm>
            <a:off x="1221446" y="2423530"/>
            <a:ext cx="445215" cy="445215"/>
            <a:chOff x="1221446" y="2606813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1313149" y="26120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BC7C43-8021-4D2C-9BA6-86C9DDF1A14F}"/>
              </a:ext>
            </a:extLst>
          </p:cNvPr>
          <p:cNvGrpSpPr/>
          <p:nvPr/>
        </p:nvGrpSpPr>
        <p:grpSpPr>
          <a:xfrm>
            <a:off x="1221446" y="3050888"/>
            <a:ext cx="445215" cy="445215"/>
            <a:chOff x="1221446" y="3325697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1313149" y="3331904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8272FE7-C69E-44B4-BFDA-A580A0150583}"/>
              </a:ext>
            </a:extLst>
          </p:cNvPr>
          <p:cNvGrpSpPr/>
          <p:nvPr/>
        </p:nvGrpSpPr>
        <p:grpSpPr>
          <a:xfrm>
            <a:off x="1221446" y="3678246"/>
            <a:ext cx="445215" cy="445215"/>
            <a:chOff x="1222325" y="4055849"/>
            <a:chExt cx="445215" cy="445215"/>
          </a:xfrm>
        </p:grpSpPr>
        <p:sp>
          <p:nvSpPr>
            <p:cNvPr id="34" name="Ovál 2">
              <a:extLst>
                <a:ext uri="{FF2B5EF4-FFF2-40B4-BE49-F238E27FC236}">
                  <a16:creationId xmlns:a16="http://schemas.microsoft.com/office/drawing/2014/main" id="{CA4AE268-5BC9-4E64-B365-5FC661077BBE}"/>
                </a:ext>
              </a:extLst>
            </p:cNvPr>
            <p:cNvSpPr/>
            <p:nvPr/>
          </p:nvSpPr>
          <p:spPr>
            <a:xfrm>
              <a:off x="1222325" y="4055849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2C8DDC-6A97-4DB9-9DEF-64CE2C92698C}"/>
                </a:ext>
              </a:extLst>
            </p:cNvPr>
            <p:cNvSpPr txBox="1"/>
            <p:nvPr/>
          </p:nvSpPr>
          <p:spPr>
            <a:xfrm>
              <a:off x="1296610" y="406205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274488B-C9F6-4481-A163-82E047A1CBDC}"/>
              </a:ext>
            </a:extLst>
          </p:cNvPr>
          <p:cNvGrpSpPr/>
          <p:nvPr/>
        </p:nvGrpSpPr>
        <p:grpSpPr>
          <a:xfrm>
            <a:off x="1221446" y="4305604"/>
            <a:ext cx="445215" cy="445215"/>
            <a:chOff x="1233484" y="4800220"/>
            <a:chExt cx="445215" cy="44521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F9BA3ECE-1653-43F8-9897-02A221838AE5}"/>
                </a:ext>
              </a:extLst>
            </p:cNvPr>
            <p:cNvSpPr/>
            <p:nvPr/>
          </p:nvSpPr>
          <p:spPr>
            <a:xfrm>
              <a:off x="1233484" y="4800220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F5566B-3158-4294-BE67-104DE97BB0A1}"/>
                </a:ext>
              </a:extLst>
            </p:cNvPr>
            <p:cNvSpPr txBox="1"/>
            <p:nvPr/>
          </p:nvSpPr>
          <p:spPr>
            <a:xfrm>
              <a:off x="1325187" y="481411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5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5748C8A-4484-4E1B-A56B-EF42763701FB}"/>
              </a:ext>
            </a:extLst>
          </p:cNvPr>
          <p:cNvGrpSpPr/>
          <p:nvPr/>
        </p:nvGrpSpPr>
        <p:grpSpPr>
          <a:xfrm>
            <a:off x="1221446" y="4932963"/>
            <a:ext cx="445215" cy="445215"/>
            <a:chOff x="1233484" y="5519104"/>
            <a:chExt cx="445215" cy="445215"/>
          </a:xfrm>
        </p:grpSpPr>
        <p:sp>
          <p:nvSpPr>
            <p:cNvPr id="19" name="Ovál 2">
              <a:extLst>
                <a:ext uri="{FF2B5EF4-FFF2-40B4-BE49-F238E27FC236}">
                  <a16:creationId xmlns:a16="http://schemas.microsoft.com/office/drawing/2014/main" id="{02FE1D0B-79E8-415F-A627-A5953F9AA942}"/>
                </a:ext>
              </a:extLst>
            </p:cNvPr>
            <p:cNvSpPr/>
            <p:nvPr/>
          </p:nvSpPr>
          <p:spPr>
            <a:xfrm>
              <a:off x="1233484" y="5519104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1F9C0B-7687-49BB-9FC6-EDF0F1BE13AC}"/>
                </a:ext>
              </a:extLst>
            </p:cNvPr>
            <p:cNvSpPr txBox="1"/>
            <p:nvPr/>
          </p:nvSpPr>
          <p:spPr>
            <a:xfrm>
              <a:off x="1325187" y="552429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6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8386461" y="2115316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18:00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9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810227" y="2742674"/>
            <a:ext cx="2169420" cy="1807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623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8486224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Prompt Optimization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47" y="2475328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983949"/>
              </p:ext>
            </p:extLst>
          </p:nvPr>
        </p:nvGraphicFramePr>
        <p:xfrm>
          <a:off x="1736555" y="3001858"/>
          <a:ext cx="6510998" cy="1909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998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Work through each BRIEF letters together — each person contributes at least one idea.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Decide as a group which LLM to use for this task — and be ready to defend why.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If time allows “Battle It Out” and test your prompt and compare with another group.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29D1B91C-0711-4FA1-87B4-78E00E16AFF4}"/>
              </a:ext>
            </a:extLst>
          </p:cNvPr>
          <p:cNvGrpSpPr/>
          <p:nvPr/>
        </p:nvGrpSpPr>
        <p:grpSpPr>
          <a:xfrm>
            <a:off x="1221446" y="3082806"/>
            <a:ext cx="445215" cy="466471"/>
            <a:chOff x="1221446" y="1853575"/>
            <a:chExt cx="445215" cy="466471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3C1E1-4E7A-4317-B514-38C08CA0EF64}"/>
              </a:ext>
            </a:extLst>
          </p:cNvPr>
          <p:cNvGrpSpPr/>
          <p:nvPr/>
        </p:nvGrpSpPr>
        <p:grpSpPr>
          <a:xfrm>
            <a:off x="1221446" y="3731420"/>
            <a:ext cx="445215" cy="445215"/>
            <a:chOff x="1221446" y="2606813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1304440" y="26120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BC7C43-8021-4D2C-9BA6-86C9DDF1A14F}"/>
              </a:ext>
            </a:extLst>
          </p:cNvPr>
          <p:cNvGrpSpPr/>
          <p:nvPr/>
        </p:nvGrpSpPr>
        <p:grpSpPr>
          <a:xfrm>
            <a:off x="1221446" y="4358778"/>
            <a:ext cx="445215" cy="445215"/>
            <a:chOff x="1221446" y="3325697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1304440" y="33406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8386461" y="2193975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810227" y="2821333"/>
            <a:ext cx="2169420" cy="180785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256705A-AA49-46F9-ABEA-C266A97B5555}"/>
              </a:ext>
            </a:extLst>
          </p:cNvPr>
          <p:cNvSpPr txBox="1"/>
          <p:nvPr/>
        </p:nvSpPr>
        <p:spPr>
          <a:xfrm>
            <a:off x="1333415" y="163303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Improve this prompt using BRIEF: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D13DBA-4589-44E6-AA7B-69088AA273EC}"/>
              </a:ext>
            </a:extLst>
          </p:cNvPr>
          <p:cNvSpPr txBox="1"/>
          <p:nvPr/>
        </p:nvSpPr>
        <p:spPr>
          <a:xfrm>
            <a:off x="1333415" y="221916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Design a new social media app.</a:t>
            </a:r>
          </a:p>
        </p:txBody>
      </p:sp>
    </p:spTree>
    <p:extLst>
      <p:ext uri="{BB962C8B-B14F-4D97-AF65-F5344CB8AC3E}">
        <p14:creationId xmlns:p14="http://schemas.microsoft.com/office/powerpoint/2010/main" val="1392952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775" y="536476"/>
            <a:ext cx="206103" cy="263110"/>
          </a:xfrm>
          <a:prstGeom prst="rect">
            <a:avLst/>
          </a:prstGeom>
        </p:spPr>
      </p:pic>
      <p:sp>
        <p:nvSpPr>
          <p:cNvPr id="25" name="Google Shape;265;p87">
            <a:extLst>
              <a:ext uri="{FF2B5EF4-FFF2-40B4-BE49-F238E27FC236}">
                <a16:creationId xmlns:a16="http://schemas.microsoft.com/office/drawing/2014/main" id="{4C6B1B6C-89DF-4787-9C62-9671B378A8B8}"/>
              </a:ext>
            </a:extLst>
          </p:cNvPr>
          <p:cNvSpPr txBox="1"/>
          <p:nvPr/>
        </p:nvSpPr>
        <p:spPr>
          <a:xfrm>
            <a:off x="1280878" y="1150047"/>
            <a:ext cx="6687559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b="1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Debrief</a:t>
            </a:r>
            <a:endParaRPr sz="3600" b="1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41" name="Tabulka 22">
            <a:extLst>
              <a:ext uri="{FF2B5EF4-FFF2-40B4-BE49-F238E27FC236}">
                <a16:creationId xmlns:a16="http://schemas.microsoft.com/office/drawing/2014/main" id="{1D853317-B1FA-4ED9-BE6A-C4169E7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566685"/>
              </p:ext>
            </p:extLst>
          </p:nvPr>
        </p:nvGraphicFramePr>
        <p:xfrm>
          <a:off x="1985907" y="2005281"/>
          <a:ext cx="8735506" cy="286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506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Walk us through your improved prompt — what did you add for each BRIEF letter?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Which LLM did you choose for the social media app task — and why that one specifically?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Did one LLM consistently win, or did it depend on the task?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Did prompt quality matter as much as — or more than — which LLM you chose?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822BDFC3-36BD-4192-8004-2C239D5A98FD}"/>
              </a:ext>
            </a:extLst>
          </p:cNvPr>
          <p:cNvGrpSpPr/>
          <p:nvPr/>
        </p:nvGrpSpPr>
        <p:grpSpPr>
          <a:xfrm>
            <a:off x="1394277" y="2107485"/>
            <a:ext cx="445215" cy="445215"/>
            <a:chOff x="1394277" y="2107485"/>
            <a:chExt cx="445215" cy="445215"/>
          </a:xfrm>
        </p:grpSpPr>
        <p:sp>
          <p:nvSpPr>
            <p:cNvPr id="43" name="Ovál 2">
              <a:extLst>
                <a:ext uri="{FF2B5EF4-FFF2-40B4-BE49-F238E27FC236}">
                  <a16:creationId xmlns:a16="http://schemas.microsoft.com/office/drawing/2014/main" id="{B0D6293B-75A9-418E-99F6-ADFD83E5639F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C5EE57-D284-4FF7-A021-BEBE829F9EA7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0986E5E-4BB3-4339-B424-92D6BB2CC8BD}"/>
              </a:ext>
            </a:extLst>
          </p:cNvPr>
          <p:cNvGrpSpPr/>
          <p:nvPr/>
        </p:nvGrpSpPr>
        <p:grpSpPr>
          <a:xfrm>
            <a:off x="1394277" y="2834927"/>
            <a:ext cx="445215" cy="449755"/>
            <a:chOff x="1394277" y="2834927"/>
            <a:chExt cx="445215" cy="449755"/>
          </a:xfrm>
        </p:grpSpPr>
        <p:sp>
          <p:nvSpPr>
            <p:cNvPr id="47" name="Ovál 2">
              <a:extLst>
                <a:ext uri="{FF2B5EF4-FFF2-40B4-BE49-F238E27FC236}">
                  <a16:creationId xmlns:a16="http://schemas.microsoft.com/office/drawing/2014/main" id="{50A52EE1-C875-4DA8-AEBB-B35349242715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99441D-6047-4FC5-9D42-2B3198CBBF9C}"/>
                </a:ext>
              </a:extLst>
            </p:cNvPr>
            <p:cNvSpPr txBox="1"/>
            <p:nvPr/>
          </p:nvSpPr>
          <p:spPr>
            <a:xfrm>
              <a:off x="1485980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2411D4A-AC62-4D56-B3A5-8D95E4DF7AF0}"/>
              </a:ext>
            </a:extLst>
          </p:cNvPr>
          <p:cNvGrpSpPr/>
          <p:nvPr/>
        </p:nvGrpSpPr>
        <p:grpSpPr>
          <a:xfrm>
            <a:off x="1394277" y="3558351"/>
            <a:ext cx="445215" cy="445215"/>
            <a:chOff x="1394277" y="3558351"/>
            <a:chExt cx="445215" cy="445215"/>
          </a:xfrm>
        </p:grpSpPr>
        <p:sp>
          <p:nvSpPr>
            <p:cNvPr id="49" name="Ovál 2">
              <a:extLst>
                <a:ext uri="{FF2B5EF4-FFF2-40B4-BE49-F238E27FC236}">
                  <a16:creationId xmlns:a16="http://schemas.microsoft.com/office/drawing/2014/main" id="{55E58257-B8B1-4C59-A7D2-2F4800D08DA4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65FC50-4909-497C-8B4B-F427D68E5FCD}"/>
                </a:ext>
              </a:extLst>
            </p:cNvPr>
            <p:cNvSpPr txBox="1"/>
            <p:nvPr/>
          </p:nvSpPr>
          <p:spPr>
            <a:xfrm>
              <a:off x="1477271" y="357122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507FF27-5962-4D67-A789-566B58EE5B9C}"/>
              </a:ext>
            </a:extLst>
          </p:cNvPr>
          <p:cNvGrpSpPr/>
          <p:nvPr/>
        </p:nvGrpSpPr>
        <p:grpSpPr>
          <a:xfrm>
            <a:off x="1394277" y="4283963"/>
            <a:ext cx="445215" cy="449755"/>
            <a:chOff x="1395156" y="4283963"/>
            <a:chExt cx="445215" cy="449755"/>
          </a:xfrm>
        </p:grpSpPr>
        <p:sp>
          <p:nvSpPr>
            <p:cNvPr id="53" name="Ovál 2">
              <a:extLst>
                <a:ext uri="{FF2B5EF4-FFF2-40B4-BE49-F238E27FC236}">
                  <a16:creationId xmlns:a16="http://schemas.microsoft.com/office/drawing/2014/main" id="{6D071794-2239-4B88-8D04-BB9593D540A3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F11C94-02DA-48C4-A517-5F88405CC7EA}"/>
                </a:ext>
              </a:extLst>
            </p:cNvPr>
            <p:cNvSpPr txBox="1"/>
            <p:nvPr/>
          </p:nvSpPr>
          <p:spPr>
            <a:xfrm>
              <a:off x="1469441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1818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bdélník 8" hidden="1">
            <a:extLst>
              <a:ext uri="{FF2B5EF4-FFF2-40B4-BE49-F238E27FC236}">
                <a16:creationId xmlns:a16="http://schemas.microsoft.com/office/drawing/2014/main" id="{353833B8-452C-46B8-BA9A-475FA622FAD0}"/>
              </a:ext>
            </a:extLst>
          </p:cNvPr>
          <p:cNvSpPr/>
          <p:nvPr/>
        </p:nvSpPr>
        <p:spPr>
          <a:xfrm>
            <a:off x="9662348" y="4162156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7C655B8-DBEA-4B77-97D9-264836525B88}"/>
              </a:ext>
            </a:extLst>
          </p:cNvPr>
          <p:cNvSpPr/>
          <p:nvPr/>
        </p:nvSpPr>
        <p:spPr>
          <a:xfrm>
            <a:off x="5351403" y="2470907"/>
            <a:ext cx="712931" cy="86868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C13E15-C880-44CE-993B-9627D7203C91}"/>
              </a:ext>
            </a:extLst>
          </p:cNvPr>
          <p:cNvSpPr/>
          <p:nvPr/>
        </p:nvSpPr>
        <p:spPr>
          <a:xfrm>
            <a:off x="5848310" y="1380210"/>
            <a:ext cx="5202236" cy="8686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3DBEEBD-C80A-4B8F-82AC-23FD38F5C4B8}"/>
              </a:ext>
            </a:extLst>
          </p:cNvPr>
          <p:cNvSpPr/>
          <p:nvPr/>
        </p:nvSpPr>
        <p:spPr>
          <a:xfrm>
            <a:off x="6064334" y="2466988"/>
            <a:ext cx="5020141" cy="8686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9D5712A-4C0F-4506-A56F-18601B8F6C68}"/>
              </a:ext>
            </a:extLst>
          </p:cNvPr>
          <p:cNvSpPr/>
          <p:nvPr/>
        </p:nvSpPr>
        <p:spPr>
          <a:xfrm>
            <a:off x="5848310" y="3592054"/>
            <a:ext cx="5236165" cy="143034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8F22B44-1981-4055-9DB1-722D893B67A3}"/>
              </a:ext>
            </a:extLst>
          </p:cNvPr>
          <p:cNvSpPr/>
          <p:nvPr/>
        </p:nvSpPr>
        <p:spPr>
          <a:xfrm>
            <a:off x="5351403" y="1380210"/>
            <a:ext cx="717665" cy="86868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B9DACE3A-5651-4AA4-9F15-2E2AE7B3E5AA}"/>
              </a:ext>
            </a:extLst>
          </p:cNvPr>
          <p:cNvSpPr/>
          <p:nvPr/>
        </p:nvSpPr>
        <p:spPr>
          <a:xfrm>
            <a:off x="5347233" y="3597479"/>
            <a:ext cx="712931" cy="142492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0" name="Ovál 6">
            <a:extLst>
              <a:ext uri="{FF2B5EF4-FFF2-40B4-BE49-F238E27FC236}">
                <a16:creationId xmlns:a16="http://schemas.microsoft.com/office/drawing/2014/main" id="{4C35EDD5-E78C-4506-AE7E-B0CB2DB91349}"/>
              </a:ext>
            </a:extLst>
          </p:cNvPr>
          <p:cNvSpPr/>
          <p:nvPr/>
        </p:nvSpPr>
        <p:spPr>
          <a:xfrm>
            <a:off x="5480066" y="2670813"/>
            <a:ext cx="455605" cy="4556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97DB86-C79F-4BD2-8942-18DA10C5D8AC}"/>
              </a:ext>
            </a:extLst>
          </p:cNvPr>
          <p:cNvSpPr txBox="1"/>
          <p:nvPr/>
        </p:nvSpPr>
        <p:spPr>
          <a:xfrm>
            <a:off x="6158665" y="1472071"/>
            <a:ext cx="5618910" cy="57906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LLMs predict — they don’t understand.</a:t>
            </a:r>
            <a:r>
              <a:rPr lang="en-US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 </a:t>
            </a:r>
            <a:br>
              <a:rPr lang="en-US" dirty="0">
                <a:solidFill>
                  <a:srgbClr val="1A1A1A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1400" dirty="0">
                <a:solidFill>
                  <a:srgbClr val="1A1A1A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They can be confidently wrong. Always verify.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D5EE7D0-BB15-4773-82A6-7F1D98501F0A}"/>
              </a:ext>
            </a:extLst>
          </p:cNvPr>
          <p:cNvSpPr txBox="1"/>
          <p:nvPr/>
        </p:nvSpPr>
        <p:spPr>
          <a:xfrm>
            <a:off x="6147462" y="2568274"/>
            <a:ext cx="5415710" cy="582492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Different LLMs are better at different tasks.</a:t>
            </a:r>
            <a:r>
              <a:rPr lang="en-US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 </a:t>
            </a:r>
            <a:br>
              <a:rPr lang="en-US" sz="1400" dirty="0">
                <a:solidFill>
                  <a:srgbClr val="1A1A1A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lang="en-US" sz="1400" dirty="0">
                <a:solidFill>
                  <a:srgbClr val="1A1A1A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The best tool depends on what you're trying to do.</a:t>
            </a:r>
          </a:p>
        </p:txBody>
      </p:sp>
      <p:sp>
        <p:nvSpPr>
          <p:cNvPr id="78" name="Ovál 2">
            <a:extLst>
              <a:ext uri="{FF2B5EF4-FFF2-40B4-BE49-F238E27FC236}">
                <a16:creationId xmlns:a16="http://schemas.microsoft.com/office/drawing/2014/main" id="{7DC5EB2C-5F60-4E4A-A4C2-F29B26F6688D}"/>
              </a:ext>
            </a:extLst>
          </p:cNvPr>
          <p:cNvSpPr/>
          <p:nvPr/>
        </p:nvSpPr>
        <p:spPr>
          <a:xfrm>
            <a:off x="5490531" y="1582221"/>
            <a:ext cx="455605" cy="45560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366604" y="1245645"/>
            <a:ext cx="2949658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3 Things to </a:t>
            </a:r>
            <a:b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</a:b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Remember</a:t>
            </a:r>
          </a:p>
        </p:txBody>
      </p:sp>
      <p:sp>
        <p:nvSpPr>
          <p:cNvPr id="96" name="Ovál 6">
            <a:extLst>
              <a:ext uri="{FF2B5EF4-FFF2-40B4-BE49-F238E27FC236}">
                <a16:creationId xmlns:a16="http://schemas.microsoft.com/office/drawing/2014/main" id="{25FB2E11-07BD-4127-8FC5-E5210B4CBB1C}"/>
              </a:ext>
            </a:extLst>
          </p:cNvPr>
          <p:cNvSpPr/>
          <p:nvPr/>
        </p:nvSpPr>
        <p:spPr>
          <a:xfrm>
            <a:off x="5478269" y="4020443"/>
            <a:ext cx="455605" cy="455605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8" name="Google Shape;399;p100" title="green-ai-illustration-06.png.png">
            <a:extLst>
              <a:ext uri="{FF2B5EF4-FFF2-40B4-BE49-F238E27FC236}">
                <a16:creationId xmlns:a16="http://schemas.microsoft.com/office/drawing/2014/main" id="{54C58DF8-892A-4F27-BC45-0EDC7E02C2D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6604" y="2851589"/>
            <a:ext cx="2458410" cy="204866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74BE02C-C21F-4CFB-B92C-834BF66CE9E6}"/>
              </a:ext>
            </a:extLst>
          </p:cNvPr>
          <p:cNvSpPr txBox="1"/>
          <p:nvPr/>
        </p:nvSpPr>
        <p:spPr>
          <a:xfrm>
            <a:off x="6146132" y="3688024"/>
            <a:ext cx="4469748" cy="582492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Your prompt is an input, </a:t>
            </a:r>
            <a:br>
              <a:rPr lang="en-US" b="1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</a:br>
            <a:r>
              <a:rPr lang="en-US" b="1" dirty="0">
                <a:solidFill>
                  <a:srgbClr val="1A1A1A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not just a question. </a:t>
            </a:r>
            <a:br>
              <a:rPr lang="en-US" sz="1400" dirty="0">
                <a:solidFill>
                  <a:srgbClr val="1A1A1A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lang="en-US" sz="1400" dirty="0">
                <a:solidFill>
                  <a:srgbClr val="1A1A1A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Better prompts using BRIEF = better outputs, regardless of which model you use.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AC8E94-A677-4CE0-A60F-1F0238978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470" y="1670530"/>
            <a:ext cx="274320" cy="2743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D065D5-9CA2-4D07-94AB-782213B55D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09" y="2766881"/>
            <a:ext cx="243577" cy="2743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C5AF5B-C703-46FA-9A45-D75BD8F6E2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075" y="411428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29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02E93-14D5-6B6C-349E-75C2AAEB9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4926995" y="1755592"/>
            <a:ext cx="9493974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The next time you </a:t>
            </a:r>
            <a:b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</a:b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use AI for something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96B52B-F5C6-41AF-93FF-B9925894FF9A}"/>
              </a:ext>
            </a:extLst>
          </p:cNvPr>
          <p:cNvSpPr txBox="1"/>
          <p:nvPr/>
        </p:nvSpPr>
        <p:spPr>
          <a:xfrm>
            <a:off x="4926995" y="3308431"/>
            <a:ext cx="4936791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defPPr>
              <a:defRPr lang="en-US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600">
                <a:latin typeface="Samsung SS Head Bold" pitchFamily="2" charset="0"/>
                <a:ea typeface="Poppins"/>
                <a:cs typeface="Samsung SS Head Bold" pitchFamily="2" charset="0"/>
              </a:defRPr>
            </a:lvl1pPr>
          </a:lstStyle>
          <a:p>
            <a:r>
              <a:rPr lang="en-US" dirty="0">
                <a:solidFill>
                  <a:srgbClr val="FFB546"/>
                </a:solidFill>
                <a:sym typeface="Gill Sans"/>
              </a:rPr>
              <a:t>What’s one thing you’ll do differently?</a:t>
            </a:r>
          </a:p>
        </p:txBody>
      </p:sp>
      <p:pic>
        <p:nvPicPr>
          <p:cNvPr id="14" name="Google Shape;406;p101" title="yellow-ai-illustration-06.png.png">
            <a:extLst>
              <a:ext uri="{FF2B5EF4-FFF2-40B4-BE49-F238E27FC236}">
                <a16:creationId xmlns:a16="http://schemas.microsoft.com/office/drawing/2014/main" id="{AEE1A02A-15D7-44D5-952A-C45C3772F20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6603" y="1755592"/>
            <a:ext cx="3475696" cy="2896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82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86315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1366604" y="1448326"/>
            <a:ext cx="4917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Think About It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33" name="Google Shape;266;p87">
            <a:extLst>
              <a:ext uri="{FF2B5EF4-FFF2-40B4-BE49-F238E27FC236}">
                <a16:creationId xmlns:a16="http://schemas.microsoft.com/office/drawing/2014/main" id="{6800E62E-D38C-4F7F-B7D4-08DE6BE83D7C}"/>
              </a:ext>
            </a:extLst>
          </p:cNvPr>
          <p:cNvSpPr txBox="1"/>
          <p:nvPr/>
        </p:nvSpPr>
        <p:spPr>
          <a:xfrm>
            <a:off x="1366603" y="2157401"/>
            <a:ext cx="962214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If your phone autocompletes a text for you and it was actually good:</a:t>
            </a:r>
            <a:endParaRPr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96B52B-F5C6-41AF-93FF-B9925894FF9A}"/>
              </a:ext>
            </a:extLst>
          </p:cNvPr>
          <p:cNvSpPr txBox="1"/>
          <p:nvPr/>
        </p:nvSpPr>
        <p:spPr>
          <a:xfrm>
            <a:off x="4909634" y="3429000"/>
            <a:ext cx="5319482" cy="64059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Did you write that or did the AI?</a:t>
            </a:r>
            <a:endParaRPr lang="en-US" sz="2400" dirty="0">
              <a:solidFill>
                <a:schemeClr val="dk1"/>
              </a:solidFill>
              <a:latin typeface="Samsung SS Body Bold" pitchFamily="2" charset="0"/>
              <a:ea typeface="Poppins"/>
              <a:cs typeface="Samsung SS Body Bold" pitchFamily="2" charset="0"/>
              <a:sym typeface="Poppins"/>
            </a:endParaRPr>
          </a:p>
          <a:p>
            <a:endParaRPr lang="en-US" sz="2400" dirty="0">
              <a:latin typeface="Samsung SS Body Bold" pitchFamily="2" charset="0"/>
              <a:cs typeface="Samsung SS Body Bold" pitchFamily="2" charset="0"/>
            </a:endParaRPr>
          </a:p>
        </p:txBody>
      </p:sp>
      <p:pic>
        <p:nvPicPr>
          <p:cNvPr id="35" name="Google Shape;267;p87" title="yellow-illustrations-02.png">
            <a:extLst>
              <a:ext uri="{FF2B5EF4-FFF2-40B4-BE49-F238E27FC236}">
                <a16:creationId xmlns:a16="http://schemas.microsoft.com/office/drawing/2014/main" id="{7C68A93C-35F1-45EA-93BE-AC5DB82723D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3420" y="2899261"/>
            <a:ext cx="2697961" cy="217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06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4233544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761259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LLM (</a:t>
            </a: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Large Language Model</a:t>
            </a:r>
            <a:r>
              <a:rPr lang="en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)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67" name="Google Shape;266;p87">
            <a:extLst>
              <a:ext uri="{FF2B5EF4-FFF2-40B4-BE49-F238E27FC236}">
                <a16:creationId xmlns:a16="http://schemas.microsoft.com/office/drawing/2014/main" id="{833E1796-CEF4-4995-AE42-3B416ED28F8E}"/>
              </a:ext>
            </a:extLst>
          </p:cNvPr>
          <p:cNvSpPr txBox="1"/>
          <p:nvPr/>
        </p:nvSpPr>
        <p:spPr>
          <a:xfrm>
            <a:off x="1153887" y="1643675"/>
            <a:ext cx="4900334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Understands and generates human language</a:t>
            </a:r>
            <a:endParaRPr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pic>
        <p:nvPicPr>
          <p:cNvPr id="68" name="Google Shape;272;p88" title="Weak Prompt (4).png">
            <a:extLst>
              <a:ext uri="{FF2B5EF4-FFF2-40B4-BE49-F238E27FC236}">
                <a16:creationId xmlns:a16="http://schemas.microsoft.com/office/drawing/2014/main" id="{3AB2D827-1A15-4CE1-AAEB-E96FA85B544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6110" t="57132" r="55461" b="2875"/>
          <a:stretch/>
        </p:blipFill>
        <p:spPr>
          <a:xfrm>
            <a:off x="922659" y="3021038"/>
            <a:ext cx="2549486" cy="2017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030" y="3127082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085354"/>
              </p:ext>
            </p:extLst>
          </p:nvPr>
        </p:nvGraphicFramePr>
        <p:xfrm>
          <a:off x="4508938" y="2424381"/>
          <a:ext cx="6298200" cy="286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8200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Trained on billions of pages of text to learn language patterns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Predicts the most likely next word – like autocomplete, but vast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Can produce errors because it predicts, not understands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Each LLM is built differently – so each has different strengths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EDF7C32D-3D6E-44BC-AE6D-BAA256004C74}"/>
              </a:ext>
            </a:extLst>
          </p:cNvPr>
          <p:cNvGrpSpPr/>
          <p:nvPr/>
        </p:nvGrpSpPr>
        <p:grpSpPr>
          <a:xfrm>
            <a:off x="3993829" y="2526585"/>
            <a:ext cx="445215" cy="445215"/>
            <a:chOff x="3993829" y="2526585"/>
            <a:chExt cx="445215" cy="445215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3993829" y="25265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4072667" y="25345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025D356-1408-4DF0-A02E-BED3501A6CA3}"/>
              </a:ext>
            </a:extLst>
          </p:cNvPr>
          <p:cNvGrpSpPr/>
          <p:nvPr/>
        </p:nvGrpSpPr>
        <p:grpSpPr>
          <a:xfrm>
            <a:off x="3993829" y="3258567"/>
            <a:ext cx="445215" cy="445215"/>
            <a:chOff x="3993829" y="3258567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3993829" y="32585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4076823" y="328260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725A139-45C9-4864-9BB9-FC93043AF095}"/>
              </a:ext>
            </a:extLst>
          </p:cNvPr>
          <p:cNvGrpSpPr/>
          <p:nvPr/>
        </p:nvGrpSpPr>
        <p:grpSpPr>
          <a:xfrm>
            <a:off x="3993829" y="3977451"/>
            <a:ext cx="445215" cy="445215"/>
            <a:chOff x="3993829" y="3977451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3993829" y="39774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4076823" y="400148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93B595-239B-4964-B410-26144F3F28A3}"/>
              </a:ext>
            </a:extLst>
          </p:cNvPr>
          <p:cNvGrpSpPr/>
          <p:nvPr/>
        </p:nvGrpSpPr>
        <p:grpSpPr>
          <a:xfrm>
            <a:off x="3994708" y="4707603"/>
            <a:ext cx="445215" cy="445215"/>
            <a:chOff x="3994708" y="4707603"/>
            <a:chExt cx="445215" cy="445215"/>
          </a:xfrm>
        </p:grpSpPr>
        <p:sp>
          <p:nvSpPr>
            <p:cNvPr id="34" name="Ovál 2">
              <a:extLst>
                <a:ext uri="{FF2B5EF4-FFF2-40B4-BE49-F238E27FC236}">
                  <a16:creationId xmlns:a16="http://schemas.microsoft.com/office/drawing/2014/main" id="{CA4AE268-5BC9-4E64-B365-5FC661077BBE}"/>
                </a:ext>
              </a:extLst>
            </p:cNvPr>
            <p:cNvSpPr/>
            <p:nvPr/>
          </p:nvSpPr>
          <p:spPr>
            <a:xfrm>
              <a:off x="3994708" y="47076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2C8DDC-6A97-4DB9-9DEF-64CE2C92698C}"/>
                </a:ext>
              </a:extLst>
            </p:cNvPr>
            <p:cNvSpPr txBox="1"/>
            <p:nvPr/>
          </p:nvSpPr>
          <p:spPr>
            <a:xfrm>
              <a:off x="4077702" y="4731638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828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délník 8">
            <a:extLst>
              <a:ext uri="{FF2B5EF4-FFF2-40B4-BE49-F238E27FC236}">
                <a16:creationId xmlns:a16="http://schemas.microsoft.com/office/drawing/2014/main" id="{4A0C6B0F-0487-4299-A2E7-AD903E3484C3}"/>
              </a:ext>
            </a:extLst>
          </p:cNvPr>
          <p:cNvSpPr/>
          <p:nvPr/>
        </p:nvSpPr>
        <p:spPr>
          <a:xfrm>
            <a:off x="7523018" y="4077362"/>
            <a:ext cx="425455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7" name="Obdélník 8">
            <a:extLst>
              <a:ext uri="{FF2B5EF4-FFF2-40B4-BE49-F238E27FC236}">
                <a16:creationId xmlns:a16="http://schemas.microsoft.com/office/drawing/2014/main" id="{778FC080-1ED8-4D75-97C0-496F7896D559}"/>
              </a:ext>
            </a:extLst>
          </p:cNvPr>
          <p:cNvSpPr/>
          <p:nvPr/>
        </p:nvSpPr>
        <p:spPr>
          <a:xfrm>
            <a:off x="397932" y="159682"/>
            <a:ext cx="4234440" cy="19842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1916793-46B9-402C-97A1-ED61D642AEA3}"/>
              </a:ext>
            </a:extLst>
          </p:cNvPr>
          <p:cNvSpPr/>
          <p:nvPr/>
        </p:nvSpPr>
        <p:spPr>
          <a:xfrm>
            <a:off x="677780" y="956153"/>
            <a:ext cx="2012966" cy="4833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892E4F30-9A0C-4409-AB8E-CDE22E4EFE51}"/>
              </a:ext>
            </a:extLst>
          </p:cNvPr>
          <p:cNvSpPr/>
          <p:nvPr/>
        </p:nvSpPr>
        <p:spPr>
          <a:xfrm>
            <a:off x="675168" y="947841"/>
            <a:ext cx="10841666" cy="4939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graphicFrame>
        <p:nvGraphicFramePr>
          <p:cNvPr id="17" name="think-cell data - do not delete">
            <a:extLst>
              <a:ext uri="{FF2B5EF4-FFF2-40B4-BE49-F238E27FC236}">
                <a16:creationId xmlns:a16="http://schemas.microsoft.com/office/drawing/2014/main" id="{3BE1A09F-73BC-8BCF-AD30-031B8BC2AE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172249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E1A09F-73BC-8BCF-AD30-031B8BC2AE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ětiva 12">
            <a:extLst>
              <a:ext uri="{FF2B5EF4-FFF2-40B4-BE49-F238E27FC236}">
                <a16:creationId xmlns:a16="http://schemas.microsoft.com/office/drawing/2014/main" id="{16D4BCA2-B4C6-0F3F-DC33-643F22B8F33B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solidFill>
                <a:schemeClr val="bg1"/>
              </a:solidFill>
              <a:ea typeface="Samsung Sharp Sans Medium" charset="0"/>
              <a:cs typeface="Samsung Sharp Sans Medium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E0C5CE4-7FC9-47D5-B85B-BC9EDC981FD0}"/>
              </a:ext>
            </a:extLst>
          </p:cNvPr>
          <p:cNvSpPr/>
          <p:nvPr/>
        </p:nvSpPr>
        <p:spPr>
          <a:xfrm>
            <a:off x="7287155" y="947840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5BE1B-A7DF-4654-A15D-7DBD2EE657C7}"/>
              </a:ext>
            </a:extLst>
          </p:cNvPr>
          <p:cNvSpPr txBox="1"/>
          <p:nvPr/>
        </p:nvSpPr>
        <p:spPr>
          <a:xfrm>
            <a:off x="600161" y="424621"/>
            <a:ext cx="6129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3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The BRIEF Framework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E77511-1B0D-4020-B22E-1E90F7659CBA}"/>
              </a:ext>
            </a:extLst>
          </p:cNvPr>
          <p:cNvSpPr/>
          <p:nvPr/>
        </p:nvSpPr>
        <p:spPr>
          <a:xfrm>
            <a:off x="2886422" y="947839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ACFED6-20DD-47B5-B7D6-AE393DC39058}"/>
              </a:ext>
            </a:extLst>
          </p:cNvPr>
          <p:cNvSpPr/>
          <p:nvPr/>
        </p:nvSpPr>
        <p:spPr>
          <a:xfrm>
            <a:off x="5087945" y="947838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9" name="Ovál 38">
            <a:extLst>
              <a:ext uri="{FF2B5EF4-FFF2-40B4-BE49-F238E27FC236}">
                <a16:creationId xmlns:a16="http://schemas.microsoft.com/office/drawing/2014/main" id="{9B098CBC-1A39-4490-868C-4E56082E1585}"/>
              </a:ext>
            </a:extLst>
          </p:cNvPr>
          <p:cNvSpPr/>
          <p:nvPr/>
        </p:nvSpPr>
        <p:spPr>
          <a:xfrm>
            <a:off x="3640545" y="1582404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E1171330-7941-4146-9766-1BCEE57E31B0}"/>
              </a:ext>
            </a:extLst>
          </p:cNvPr>
          <p:cNvSpPr/>
          <p:nvPr/>
        </p:nvSpPr>
        <p:spPr>
          <a:xfrm>
            <a:off x="1442142" y="1572632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EA60C2-04EA-4DA3-A476-38437DA1C758}"/>
              </a:ext>
            </a:extLst>
          </p:cNvPr>
          <p:cNvSpPr/>
          <p:nvPr/>
        </p:nvSpPr>
        <p:spPr>
          <a:xfrm>
            <a:off x="9501950" y="947837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cxnSp>
        <p:nvCxnSpPr>
          <p:cNvPr id="40" name="Přímá spojnice 37">
            <a:extLst>
              <a:ext uri="{FF2B5EF4-FFF2-40B4-BE49-F238E27FC236}">
                <a16:creationId xmlns:a16="http://schemas.microsoft.com/office/drawing/2014/main" id="{CFC3C6BA-F1CA-4177-95F5-C235DABF8DA9}"/>
              </a:ext>
            </a:extLst>
          </p:cNvPr>
          <p:cNvCxnSpPr>
            <a:cxnSpLocks/>
          </p:cNvCxnSpPr>
          <p:nvPr/>
        </p:nvCxnSpPr>
        <p:spPr>
          <a:xfrm>
            <a:off x="1697186" y="1821005"/>
            <a:ext cx="8864134" cy="0"/>
          </a:xfrm>
          <a:prstGeom prst="line">
            <a:avLst/>
          </a:prstGeom>
          <a:ln w="19050">
            <a:solidFill>
              <a:srgbClr val="FF68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ál 2">
            <a:extLst>
              <a:ext uri="{FF2B5EF4-FFF2-40B4-BE49-F238E27FC236}">
                <a16:creationId xmlns:a16="http://schemas.microsoft.com/office/drawing/2014/main" id="{5A215258-6696-461A-BC5C-04E6F564ABC1}"/>
              </a:ext>
            </a:extLst>
          </p:cNvPr>
          <p:cNvSpPr/>
          <p:nvPr/>
        </p:nvSpPr>
        <p:spPr>
          <a:xfrm>
            <a:off x="1186806" y="1889054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AAFCA3-E50F-4EF0-984F-43F537EE9D0A}"/>
              </a:ext>
            </a:extLst>
          </p:cNvPr>
          <p:cNvSpPr txBox="1"/>
          <p:nvPr/>
        </p:nvSpPr>
        <p:spPr>
          <a:xfrm>
            <a:off x="1311065" y="2079810"/>
            <a:ext cx="737754" cy="118778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B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7" name="Ovál 2">
            <a:extLst>
              <a:ext uri="{FF2B5EF4-FFF2-40B4-BE49-F238E27FC236}">
                <a16:creationId xmlns:a16="http://schemas.microsoft.com/office/drawing/2014/main" id="{31D9AE33-C6FE-4027-AC95-FA34FC77B18C}"/>
              </a:ext>
            </a:extLst>
          </p:cNvPr>
          <p:cNvSpPr/>
          <p:nvPr/>
        </p:nvSpPr>
        <p:spPr>
          <a:xfrm>
            <a:off x="3391532" y="1911901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418FEF-3BBF-498E-B418-C344B008DBB7}"/>
              </a:ext>
            </a:extLst>
          </p:cNvPr>
          <p:cNvSpPr txBox="1"/>
          <p:nvPr/>
        </p:nvSpPr>
        <p:spPr>
          <a:xfrm>
            <a:off x="3488066" y="2079810"/>
            <a:ext cx="805006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8DE070EC-3D0E-4C13-834F-0F60565D0715}"/>
              </a:ext>
            </a:extLst>
          </p:cNvPr>
          <p:cNvSpPr txBox="1"/>
          <p:nvPr/>
        </p:nvSpPr>
        <p:spPr>
          <a:xfrm>
            <a:off x="2876294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Role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Who the AI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should be</a:t>
            </a:r>
          </a:p>
        </p:txBody>
      </p:sp>
      <p:sp>
        <p:nvSpPr>
          <p:cNvPr id="50" name="TextBox 9">
            <a:extLst>
              <a:ext uri="{FF2B5EF4-FFF2-40B4-BE49-F238E27FC236}">
                <a16:creationId xmlns:a16="http://schemas.microsoft.com/office/drawing/2014/main" id="{855FB4D3-074D-4D7E-997B-634A43BE1836}"/>
              </a:ext>
            </a:extLst>
          </p:cNvPr>
          <p:cNvSpPr txBox="1"/>
          <p:nvPr/>
        </p:nvSpPr>
        <p:spPr>
          <a:xfrm>
            <a:off x="677084" y="371336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Background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Situation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Context</a:t>
            </a:r>
          </a:p>
        </p:txBody>
      </p:sp>
      <p:sp>
        <p:nvSpPr>
          <p:cNvPr id="52" name="Ovál 38">
            <a:extLst>
              <a:ext uri="{FF2B5EF4-FFF2-40B4-BE49-F238E27FC236}">
                <a16:creationId xmlns:a16="http://schemas.microsoft.com/office/drawing/2014/main" id="{5A7DC385-4240-49E4-945E-4584AFB50197}"/>
              </a:ext>
            </a:extLst>
          </p:cNvPr>
          <p:cNvSpPr/>
          <p:nvPr/>
        </p:nvSpPr>
        <p:spPr>
          <a:xfrm>
            <a:off x="5817205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53" name="Ovál 2">
            <a:extLst>
              <a:ext uri="{FF2B5EF4-FFF2-40B4-BE49-F238E27FC236}">
                <a16:creationId xmlns:a16="http://schemas.microsoft.com/office/drawing/2014/main" id="{C7E0E6DC-F88C-44D6-B1AC-558D62E82337}"/>
              </a:ext>
            </a:extLst>
          </p:cNvPr>
          <p:cNvSpPr/>
          <p:nvPr/>
        </p:nvSpPr>
        <p:spPr>
          <a:xfrm>
            <a:off x="5568192" y="1907282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6FB09F-7F7A-4A19-9F36-A18DADAB2427}"/>
              </a:ext>
            </a:extLst>
          </p:cNvPr>
          <p:cNvSpPr txBox="1"/>
          <p:nvPr/>
        </p:nvSpPr>
        <p:spPr>
          <a:xfrm>
            <a:off x="5840821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I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6" name="TextBox 9">
            <a:extLst>
              <a:ext uri="{FF2B5EF4-FFF2-40B4-BE49-F238E27FC236}">
                <a16:creationId xmlns:a16="http://schemas.microsoft.com/office/drawing/2014/main" id="{AD26E4A9-E763-44E3-B18B-0C5F410E3138}"/>
              </a:ext>
            </a:extLst>
          </p:cNvPr>
          <p:cNvSpPr txBox="1"/>
          <p:nvPr/>
        </p:nvSpPr>
        <p:spPr>
          <a:xfrm>
            <a:off x="5089517" y="3707376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Input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The info it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must use</a:t>
            </a:r>
          </a:p>
        </p:txBody>
      </p:sp>
      <p:sp>
        <p:nvSpPr>
          <p:cNvPr id="57" name="TextBox 9">
            <a:extLst>
              <a:ext uri="{FF2B5EF4-FFF2-40B4-BE49-F238E27FC236}">
                <a16:creationId xmlns:a16="http://schemas.microsoft.com/office/drawing/2014/main" id="{F850E853-11FC-4DB9-A29D-BA64D3D2D973}"/>
              </a:ext>
            </a:extLst>
          </p:cNvPr>
          <p:cNvSpPr txBox="1"/>
          <p:nvPr/>
        </p:nvSpPr>
        <p:spPr>
          <a:xfrm>
            <a:off x="7281924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End Goal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What a great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answer looks like</a:t>
            </a:r>
          </a:p>
        </p:txBody>
      </p:sp>
      <p:sp>
        <p:nvSpPr>
          <p:cNvPr id="58" name="TextBox 9">
            <a:extLst>
              <a:ext uri="{FF2B5EF4-FFF2-40B4-BE49-F238E27FC236}">
                <a16:creationId xmlns:a16="http://schemas.microsoft.com/office/drawing/2014/main" id="{CDB2D145-CD73-4844-A65A-5AD858459871}"/>
              </a:ext>
            </a:extLst>
          </p:cNvPr>
          <p:cNvSpPr txBox="1"/>
          <p:nvPr/>
        </p:nvSpPr>
        <p:spPr>
          <a:xfrm>
            <a:off x="9498961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Format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Layout,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length, style</a:t>
            </a:r>
          </a:p>
        </p:txBody>
      </p:sp>
      <p:sp>
        <p:nvSpPr>
          <p:cNvPr id="59" name="Ovál 38">
            <a:extLst>
              <a:ext uri="{FF2B5EF4-FFF2-40B4-BE49-F238E27FC236}">
                <a16:creationId xmlns:a16="http://schemas.microsoft.com/office/drawing/2014/main" id="{F7B0D775-56EE-4AD2-BA7B-0C52F9BF4121}"/>
              </a:ext>
            </a:extLst>
          </p:cNvPr>
          <p:cNvSpPr/>
          <p:nvPr/>
        </p:nvSpPr>
        <p:spPr>
          <a:xfrm>
            <a:off x="8025952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60" name="Ovál 2">
            <a:extLst>
              <a:ext uri="{FF2B5EF4-FFF2-40B4-BE49-F238E27FC236}">
                <a16:creationId xmlns:a16="http://schemas.microsoft.com/office/drawing/2014/main" id="{FF7A0F2C-DCF5-4866-877A-E458C8FB1774}"/>
              </a:ext>
            </a:extLst>
          </p:cNvPr>
          <p:cNvSpPr/>
          <p:nvPr/>
        </p:nvSpPr>
        <p:spPr>
          <a:xfrm>
            <a:off x="7776939" y="1907282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17E58F-0045-4776-AC9A-745A7B663D64}"/>
              </a:ext>
            </a:extLst>
          </p:cNvPr>
          <p:cNvSpPr txBox="1"/>
          <p:nvPr/>
        </p:nvSpPr>
        <p:spPr>
          <a:xfrm>
            <a:off x="8030518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2" name="Ovál 38">
            <a:extLst>
              <a:ext uri="{FF2B5EF4-FFF2-40B4-BE49-F238E27FC236}">
                <a16:creationId xmlns:a16="http://schemas.microsoft.com/office/drawing/2014/main" id="{2E1FE91C-8991-4565-AAAF-962B8C94E4BC}"/>
              </a:ext>
            </a:extLst>
          </p:cNvPr>
          <p:cNvSpPr/>
          <p:nvPr/>
        </p:nvSpPr>
        <p:spPr>
          <a:xfrm>
            <a:off x="10266371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63" name="Ovál 2">
            <a:extLst>
              <a:ext uri="{FF2B5EF4-FFF2-40B4-BE49-F238E27FC236}">
                <a16:creationId xmlns:a16="http://schemas.microsoft.com/office/drawing/2014/main" id="{065C4552-2AAE-4FEF-8551-B95F20251692}"/>
              </a:ext>
            </a:extLst>
          </p:cNvPr>
          <p:cNvSpPr/>
          <p:nvPr/>
        </p:nvSpPr>
        <p:spPr>
          <a:xfrm>
            <a:off x="10017358" y="1907282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15F050-0127-4D36-A612-C26749D26A83}"/>
              </a:ext>
            </a:extLst>
          </p:cNvPr>
          <p:cNvSpPr txBox="1"/>
          <p:nvPr/>
        </p:nvSpPr>
        <p:spPr>
          <a:xfrm>
            <a:off x="10289987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F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2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922816"/>
            <a:ext cx="32545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Background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1DB7F-7CF8-4852-928C-317D96DAEA3C}"/>
              </a:ext>
            </a:extLst>
          </p:cNvPr>
          <p:cNvSpPr txBox="1"/>
          <p:nvPr/>
        </p:nvSpPr>
        <p:spPr>
          <a:xfrm>
            <a:off x="1333415" y="163303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Ask yourself - What does the AI need to know to help me?</a:t>
            </a:r>
          </a:p>
          <a:p>
            <a:pPr algn="l"/>
            <a:endParaRPr lang="en-US" dirty="0">
              <a:latin typeface="Samsung SS Body Regular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F4861-80EC-4AC3-A879-9131E466B7EE}"/>
              </a:ext>
            </a:extLst>
          </p:cNvPr>
          <p:cNvSpPr txBox="1"/>
          <p:nvPr/>
        </p:nvSpPr>
        <p:spPr>
          <a:xfrm>
            <a:off x="1333415" y="2784486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Examples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18004"/>
              </p:ext>
            </p:extLst>
          </p:nvPr>
        </p:nvGraphicFramePr>
        <p:xfrm>
          <a:off x="1442319" y="3522216"/>
          <a:ext cx="9268629" cy="190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543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791924225"/>
                    </a:ext>
                  </a:extLst>
                </a:gridCol>
              </a:tblGrid>
              <a:tr h="1900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38" name="Ovál 2">
            <a:extLst>
              <a:ext uri="{FF2B5EF4-FFF2-40B4-BE49-F238E27FC236}">
                <a16:creationId xmlns:a16="http://schemas.microsoft.com/office/drawing/2014/main" id="{12CE10CE-C692-4646-9EC2-D3B847E78924}"/>
              </a:ext>
            </a:extLst>
          </p:cNvPr>
          <p:cNvSpPr/>
          <p:nvPr/>
        </p:nvSpPr>
        <p:spPr>
          <a:xfrm>
            <a:off x="1283804" y="3397524"/>
            <a:ext cx="540000" cy="540000"/>
          </a:xfrm>
          <a:prstGeom prst="ellipse">
            <a:avLst/>
          </a:prstGeom>
          <a:solidFill>
            <a:srgbClr val="FF4337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9" name="Ovál 2">
            <a:extLst>
              <a:ext uri="{FF2B5EF4-FFF2-40B4-BE49-F238E27FC236}">
                <a16:creationId xmlns:a16="http://schemas.microsoft.com/office/drawing/2014/main" id="{5BBFE6FD-73CE-4F53-BC07-164EAC93E64D}"/>
              </a:ext>
            </a:extLst>
          </p:cNvPr>
          <p:cNvSpPr/>
          <p:nvPr/>
        </p:nvSpPr>
        <p:spPr>
          <a:xfrm>
            <a:off x="4388500" y="3397524"/>
            <a:ext cx="540000" cy="540000"/>
          </a:xfrm>
          <a:prstGeom prst="ellipse">
            <a:avLst/>
          </a:prstGeom>
          <a:solidFill>
            <a:srgbClr val="0077C8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1" name="Ovál 8">
            <a:extLst>
              <a:ext uri="{FF2B5EF4-FFF2-40B4-BE49-F238E27FC236}">
                <a16:creationId xmlns:a16="http://schemas.microsoft.com/office/drawing/2014/main" id="{3D6E7D56-7332-4A32-8AE6-06AB20FC5E2B}"/>
              </a:ext>
            </a:extLst>
          </p:cNvPr>
          <p:cNvSpPr/>
          <p:nvPr/>
        </p:nvSpPr>
        <p:spPr>
          <a:xfrm>
            <a:off x="7459672" y="3397524"/>
            <a:ext cx="540000" cy="540000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683-AD66-4AEC-A829-7C49B4422333}"/>
              </a:ext>
            </a:extLst>
          </p:cNvPr>
          <p:cNvSpPr txBox="1"/>
          <p:nvPr/>
        </p:nvSpPr>
        <p:spPr>
          <a:xfrm>
            <a:off x="1387580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AAFE4D-4A51-4BB8-8229-7705EE5689D0}"/>
              </a:ext>
            </a:extLst>
          </p:cNvPr>
          <p:cNvSpPr txBox="1"/>
          <p:nvPr/>
        </p:nvSpPr>
        <p:spPr>
          <a:xfrm>
            <a:off x="4496432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2BFC1-B2EE-49F8-9988-1D0FB8A2C0EB}"/>
              </a:ext>
            </a:extLst>
          </p:cNvPr>
          <p:cNvSpPr txBox="1"/>
          <p:nvPr/>
        </p:nvSpPr>
        <p:spPr>
          <a:xfrm>
            <a:off x="4670606" y="4099094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I have $40 and no car. It’s Saturday in Austin, TX.</a:t>
            </a:r>
          </a:p>
          <a:p>
            <a:pPr algn="ctr"/>
            <a:endParaRPr lang="en-US" sz="1600" dirty="0">
              <a:latin typeface="Samsung SS Body Regular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562172" y="410367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I’m a 9th grader writing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 persuasive essay for English class.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FB9ABA-31CD-4EE4-8FBB-4CCE5ED6F469}"/>
              </a:ext>
            </a:extLst>
          </p:cNvPr>
          <p:cNvSpPr txBox="1"/>
          <p:nvPr/>
        </p:nvSpPr>
        <p:spPr>
          <a:xfrm>
            <a:off x="7779040" y="4099094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I’m designing an app for students who lose track of homework.</a:t>
            </a:r>
          </a:p>
        </p:txBody>
      </p:sp>
      <p:pic>
        <p:nvPicPr>
          <p:cNvPr id="48" name="Google Shape;318;p90" descr="Illustration of a male and female reviewing a bar chart">
            <a:extLst>
              <a:ext uri="{FF2B5EF4-FFF2-40B4-BE49-F238E27FC236}">
                <a16:creationId xmlns:a16="http://schemas.microsoft.com/office/drawing/2014/main" id="{4C7DFB29-675C-4678-8CC5-3EC126E65CA6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619652" y="688299"/>
            <a:ext cx="2085392" cy="165726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D9CBEE0-B20A-436A-A105-7ABA3305E8F6}"/>
              </a:ext>
            </a:extLst>
          </p:cNvPr>
          <p:cNvSpPr txBox="1"/>
          <p:nvPr/>
        </p:nvSpPr>
        <p:spPr>
          <a:xfrm>
            <a:off x="7567604" y="3449592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1125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922816"/>
            <a:ext cx="2981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Role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1DB7F-7CF8-4852-928C-317D96DAEA3C}"/>
              </a:ext>
            </a:extLst>
          </p:cNvPr>
          <p:cNvSpPr txBox="1"/>
          <p:nvPr/>
        </p:nvSpPr>
        <p:spPr>
          <a:xfrm>
            <a:off x="1333415" y="1633039"/>
            <a:ext cx="7457294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Ask yourself - What kind of expert would give me the best answer?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F4861-80EC-4AC3-A879-9131E466B7EE}"/>
              </a:ext>
            </a:extLst>
          </p:cNvPr>
          <p:cNvSpPr txBox="1"/>
          <p:nvPr/>
        </p:nvSpPr>
        <p:spPr>
          <a:xfrm>
            <a:off x="1333415" y="2784486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Examples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/>
        </p:nvGraphicFramePr>
        <p:xfrm>
          <a:off x="1442319" y="3522216"/>
          <a:ext cx="9268629" cy="190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543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791924225"/>
                    </a:ext>
                  </a:extLst>
                </a:gridCol>
              </a:tblGrid>
              <a:tr h="1900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38" name="Ovál 2">
            <a:extLst>
              <a:ext uri="{FF2B5EF4-FFF2-40B4-BE49-F238E27FC236}">
                <a16:creationId xmlns:a16="http://schemas.microsoft.com/office/drawing/2014/main" id="{12CE10CE-C692-4646-9EC2-D3B847E78924}"/>
              </a:ext>
            </a:extLst>
          </p:cNvPr>
          <p:cNvSpPr/>
          <p:nvPr/>
        </p:nvSpPr>
        <p:spPr>
          <a:xfrm>
            <a:off x="1283804" y="3397524"/>
            <a:ext cx="540000" cy="540000"/>
          </a:xfrm>
          <a:prstGeom prst="ellipse">
            <a:avLst/>
          </a:prstGeom>
          <a:solidFill>
            <a:srgbClr val="FF4337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9" name="Ovál 2">
            <a:extLst>
              <a:ext uri="{FF2B5EF4-FFF2-40B4-BE49-F238E27FC236}">
                <a16:creationId xmlns:a16="http://schemas.microsoft.com/office/drawing/2014/main" id="{5BBFE6FD-73CE-4F53-BC07-164EAC93E64D}"/>
              </a:ext>
            </a:extLst>
          </p:cNvPr>
          <p:cNvSpPr/>
          <p:nvPr/>
        </p:nvSpPr>
        <p:spPr>
          <a:xfrm>
            <a:off x="4388500" y="3397524"/>
            <a:ext cx="540000" cy="540000"/>
          </a:xfrm>
          <a:prstGeom prst="ellipse">
            <a:avLst/>
          </a:prstGeom>
          <a:solidFill>
            <a:srgbClr val="0077C8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1" name="Ovál 8">
            <a:extLst>
              <a:ext uri="{FF2B5EF4-FFF2-40B4-BE49-F238E27FC236}">
                <a16:creationId xmlns:a16="http://schemas.microsoft.com/office/drawing/2014/main" id="{3D6E7D56-7332-4A32-8AE6-06AB20FC5E2B}"/>
              </a:ext>
            </a:extLst>
          </p:cNvPr>
          <p:cNvSpPr/>
          <p:nvPr/>
        </p:nvSpPr>
        <p:spPr>
          <a:xfrm>
            <a:off x="7459672" y="3397524"/>
            <a:ext cx="540000" cy="540000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683-AD66-4AEC-A829-7C49B4422333}"/>
              </a:ext>
            </a:extLst>
          </p:cNvPr>
          <p:cNvSpPr txBox="1"/>
          <p:nvPr/>
        </p:nvSpPr>
        <p:spPr>
          <a:xfrm>
            <a:off x="1387580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AAFE4D-4A51-4BB8-8229-7705EE5689D0}"/>
              </a:ext>
            </a:extLst>
          </p:cNvPr>
          <p:cNvSpPr txBox="1"/>
          <p:nvPr/>
        </p:nvSpPr>
        <p:spPr>
          <a:xfrm>
            <a:off x="4496432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2BFC1-B2EE-49F8-9988-1D0FB8A2C0EB}"/>
              </a:ext>
            </a:extLst>
          </p:cNvPr>
          <p:cNvSpPr txBox="1"/>
          <p:nvPr/>
        </p:nvSpPr>
        <p:spPr>
          <a:xfrm>
            <a:off x="4670606" y="4099094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Respond as a peer tutor explaining this to a classmate.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562172" y="410367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Act as a local tour guide.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FB9ABA-31CD-4EE4-8FBB-4CCE5ED6F469}"/>
              </a:ext>
            </a:extLst>
          </p:cNvPr>
          <p:cNvSpPr txBox="1"/>
          <p:nvPr/>
        </p:nvSpPr>
        <p:spPr>
          <a:xfrm>
            <a:off x="7779040" y="4099094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You are a UX designer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 for a startup.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9CBEE0-B20A-436A-A105-7ABA3305E8F6}"/>
              </a:ext>
            </a:extLst>
          </p:cNvPr>
          <p:cNvSpPr txBox="1"/>
          <p:nvPr/>
        </p:nvSpPr>
        <p:spPr>
          <a:xfrm>
            <a:off x="7567604" y="3449592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3</a:t>
            </a:r>
          </a:p>
        </p:txBody>
      </p:sp>
      <p:pic>
        <p:nvPicPr>
          <p:cNvPr id="32" name="Google Shape;328;p91" title="AI_woman.png">
            <a:extLst>
              <a:ext uri="{FF2B5EF4-FFF2-40B4-BE49-F238E27FC236}">
                <a16:creationId xmlns:a16="http://schemas.microsoft.com/office/drawing/2014/main" id="{387E07BB-A82B-41BE-97ED-FC7AE4A1BA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78802" y="276093"/>
            <a:ext cx="2207067" cy="2620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073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922816"/>
            <a:ext cx="2981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Input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1DB7F-7CF8-4852-928C-317D96DAEA3C}"/>
              </a:ext>
            </a:extLst>
          </p:cNvPr>
          <p:cNvSpPr txBox="1"/>
          <p:nvPr/>
        </p:nvSpPr>
        <p:spPr>
          <a:xfrm>
            <a:off x="1333415" y="163303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Ask yourself - What specific information should the AI use?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F4861-80EC-4AC3-A879-9131E466B7EE}"/>
              </a:ext>
            </a:extLst>
          </p:cNvPr>
          <p:cNvSpPr txBox="1"/>
          <p:nvPr/>
        </p:nvSpPr>
        <p:spPr>
          <a:xfrm>
            <a:off x="1333415" y="2784486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Examples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/>
        </p:nvGraphicFramePr>
        <p:xfrm>
          <a:off x="1442319" y="3522216"/>
          <a:ext cx="9268629" cy="190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543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791924225"/>
                    </a:ext>
                  </a:extLst>
                </a:gridCol>
              </a:tblGrid>
              <a:tr h="1900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38" name="Ovál 2">
            <a:extLst>
              <a:ext uri="{FF2B5EF4-FFF2-40B4-BE49-F238E27FC236}">
                <a16:creationId xmlns:a16="http://schemas.microsoft.com/office/drawing/2014/main" id="{12CE10CE-C692-4646-9EC2-D3B847E78924}"/>
              </a:ext>
            </a:extLst>
          </p:cNvPr>
          <p:cNvSpPr/>
          <p:nvPr/>
        </p:nvSpPr>
        <p:spPr>
          <a:xfrm>
            <a:off x="1283804" y="3397524"/>
            <a:ext cx="540000" cy="540000"/>
          </a:xfrm>
          <a:prstGeom prst="ellipse">
            <a:avLst/>
          </a:prstGeom>
          <a:solidFill>
            <a:srgbClr val="FF4337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9" name="Ovál 2">
            <a:extLst>
              <a:ext uri="{FF2B5EF4-FFF2-40B4-BE49-F238E27FC236}">
                <a16:creationId xmlns:a16="http://schemas.microsoft.com/office/drawing/2014/main" id="{5BBFE6FD-73CE-4F53-BC07-164EAC93E64D}"/>
              </a:ext>
            </a:extLst>
          </p:cNvPr>
          <p:cNvSpPr/>
          <p:nvPr/>
        </p:nvSpPr>
        <p:spPr>
          <a:xfrm>
            <a:off x="4388500" y="3397524"/>
            <a:ext cx="540000" cy="540000"/>
          </a:xfrm>
          <a:prstGeom prst="ellipse">
            <a:avLst/>
          </a:prstGeom>
          <a:solidFill>
            <a:srgbClr val="0077C8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1" name="Ovál 8">
            <a:extLst>
              <a:ext uri="{FF2B5EF4-FFF2-40B4-BE49-F238E27FC236}">
                <a16:creationId xmlns:a16="http://schemas.microsoft.com/office/drawing/2014/main" id="{3D6E7D56-7332-4A32-8AE6-06AB20FC5E2B}"/>
              </a:ext>
            </a:extLst>
          </p:cNvPr>
          <p:cNvSpPr/>
          <p:nvPr/>
        </p:nvSpPr>
        <p:spPr>
          <a:xfrm>
            <a:off x="7459672" y="3397524"/>
            <a:ext cx="540000" cy="540000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683-AD66-4AEC-A829-7C49B4422333}"/>
              </a:ext>
            </a:extLst>
          </p:cNvPr>
          <p:cNvSpPr txBox="1"/>
          <p:nvPr/>
        </p:nvSpPr>
        <p:spPr>
          <a:xfrm>
            <a:off x="1387580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AAFE4D-4A51-4BB8-8229-7705EE5689D0}"/>
              </a:ext>
            </a:extLst>
          </p:cNvPr>
          <p:cNvSpPr txBox="1"/>
          <p:nvPr/>
        </p:nvSpPr>
        <p:spPr>
          <a:xfrm>
            <a:off x="4496432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2BFC1-B2EE-49F8-9988-1D0FB8A2C0EB}"/>
              </a:ext>
            </a:extLst>
          </p:cNvPr>
          <p:cNvSpPr txBox="1"/>
          <p:nvPr/>
        </p:nvSpPr>
        <p:spPr>
          <a:xfrm>
            <a:off x="4944725" y="4099094"/>
            <a:ext cx="2302550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Here is the paragraph I want to improve [paste text]</a:t>
            </a:r>
          </a:p>
          <a:p>
            <a:pPr algn="ctr"/>
            <a:endParaRPr lang="en-US" sz="1600" dirty="0">
              <a:latin typeface="Samsung SS Body Regular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562172" y="410367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We like thrift shops, street food, and live music.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FB9ABA-31CD-4EE4-8FBB-4CCE5ED6F469}"/>
              </a:ext>
            </a:extLst>
          </p:cNvPr>
          <p:cNvSpPr txBox="1"/>
          <p:nvPr/>
        </p:nvSpPr>
        <p:spPr>
          <a:xfrm>
            <a:off x="7890906" y="4099094"/>
            <a:ext cx="2591087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The product is a backpack with a built-in phone charger.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9CBEE0-B20A-436A-A105-7ABA3305E8F6}"/>
              </a:ext>
            </a:extLst>
          </p:cNvPr>
          <p:cNvSpPr txBox="1"/>
          <p:nvPr/>
        </p:nvSpPr>
        <p:spPr>
          <a:xfrm>
            <a:off x="7567604" y="3449592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3</a:t>
            </a:r>
          </a:p>
        </p:txBody>
      </p:sp>
      <p:pic>
        <p:nvPicPr>
          <p:cNvPr id="32" name="Google Shape;336;p92" title="green-ai-illustration-03.png">
            <a:extLst>
              <a:ext uri="{FF2B5EF4-FFF2-40B4-BE49-F238E27FC236}">
                <a16:creationId xmlns:a16="http://schemas.microsoft.com/office/drawing/2014/main" id="{C324A4D5-A268-4385-AA16-759B7C6CC238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22758" y="569265"/>
            <a:ext cx="2450007" cy="2041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890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0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922816"/>
            <a:ext cx="2981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End Goal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1DB7F-7CF8-4852-928C-317D96DAEA3C}"/>
              </a:ext>
            </a:extLst>
          </p:cNvPr>
          <p:cNvSpPr txBox="1"/>
          <p:nvPr/>
        </p:nvSpPr>
        <p:spPr>
          <a:xfrm>
            <a:off x="1333415" y="163303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Ask yourself - What does 'done well' actually mean for this task?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F4861-80EC-4AC3-A879-9131E466B7EE}"/>
              </a:ext>
            </a:extLst>
          </p:cNvPr>
          <p:cNvSpPr txBox="1"/>
          <p:nvPr/>
        </p:nvSpPr>
        <p:spPr>
          <a:xfrm>
            <a:off x="1333415" y="2784486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Examples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/>
        </p:nvGraphicFramePr>
        <p:xfrm>
          <a:off x="1442319" y="3522216"/>
          <a:ext cx="9268629" cy="190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543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791924225"/>
                    </a:ext>
                  </a:extLst>
                </a:gridCol>
              </a:tblGrid>
              <a:tr h="1900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38" name="Ovál 2">
            <a:extLst>
              <a:ext uri="{FF2B5EF4-FFF2-40B4-BE49-F238E27FC236}">
                <a16:creationId xmlns:a16="http://schemas.microsoft.com/office/drawing/2014/main" id="{12CE10CE-C692-4646-9EC2-D3B847E78924}"/>
              </a:ext>
            </a:extLst>
          </p:cNvPr>
          <p:cNvSpPr/>
          <p:nvPr/>
        </p:nvSpPr>
        <p:spPr>
          <a:xfrm>
            <a:off x="1283804" y="3397524"/>
            <a:ext cx="540000" cy="540000"/>
          </a:xfrm>
          <a:prstGeom prst="ellipse">
            <a:avLst/>
          </a:prstGeom>
          <a:solidFill>
            <a:srgbClr val="FF4337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9" name="Ovál 2">
            <a:extLst>
              <a:ext uri="{FF2B5EF4-FFF2-40B4-BE49-F238E27FC236}">
                <a16:creationId xmlns:a16="http://schemas.microsoft.com/office/drawing/2014/main" id="{5BBFE6FD-73CE-4F53-BC07-164EAC93E64D}"/>
              </a:ext>
            </a:extLst>
          </p:cNvPr>
          <p:cNvSpPr/>
          <p:nvPr/>
        </p:nvSpPr>
        <p:spPr>
          <a:xfrm>
            <a:off x="4388500" y="3397524"/>
            <a:ext cx="540000" cy="540000"/>
          </a:xfrm>
          <a:prstGeom prst="ellipse">
            <a:avLst/>
          </a:prstGeom>
          <a:solidFill>
            <a:srgbClr val="0077C8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1" name="Ovál 8">
            <a:extLst>
              <a:ext uri="{FF2B5EF4-FFF2-40B4-BE49-F238E27FC236}">
                <a16:creationId xmlns:a16="http://schemas.microsoft.com/office/drawing/2014/main" id="{3D6E7D56-7332-4A32-8AE6-06AB20FC5E2B}"/>
              </a:ext>
            </a:extLst>
          </p:cNvPr>
          <p:cNvSpPr/>
          <p:nvPr/>
        </p:nvSpPr>
        <p:spPr>
          <a:xfrm>
            <a:off x="7459672" y="3397524"/>
            <a:ext cx="540000" cy="540000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683-AD66-4AEC-A829-7C49B4422333}"/>
              </a:ext>
            </a:extLst>
          </p:cNvPr>
          <p:cNvSpPr txBox="1"/>
          <p:nvPr/>
        </p:nvSpPr>
        <p:spPr>
          <a:xfrm>
            <a:off x="1387580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AAFE4D-4A51-4BB8-8229-7705EE5689D0}"/>
              </a:ext>
            </a:extLst>
          </p:cNvPr>
          <p:cNvSpPr txBox="1"/>
          <p:nvPr/>
        </p:nvSpPr>
        <p:spPr>
          <a:xfrm>
            <a:off x="4496432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2BFC1-B2EE-49F8-9988-1D0FB8A2C0EB}"/>
              </a:ext>
            </a:extLst>
          </p:cNvPr>
          <p:cNvSpPr txBox="1"/>
          <p:nvPr/>
        </p:nvSpPr>
        <p:spPr>
          <a:xfrm>
            <a:off x="4944725" y="4099094"/>
            <a:ext cx="2302550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3 headline options I can A/B test.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562172" y="410367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 timed Saturday plan with transit directions and total cost under $80.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FB9ABA-31CD-4EE4-8FBB-4CCE5ED6F469}"/>
              </a:ext>
            </a:extLst>
          </p:cNvPr>
          <p:cNvSpPr txBox="1"/>
          <p:nvPr/>
        </p:nvSpPr>
        <p:spPr>
          <a:xfrm>
            <a:off x="7890906" y="4099094"/>
            <a:ext cx="2591087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An explanation a 6th grader could follow in under 2 minutes.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9CBEE0-B20A-436A-A105-7ABA3305E8F6}"/>
              </a:ext>
            </a:extLst>
          </p:cNvPr>
          <p:cNvSpPr txBox="1"/>
          <p:nvPr/>
        </p:nvSpPr>
        <p:spPr>
          <a:xfrm>
            <a:off x="7567604" y="3449592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3</a:t>
            </a:r>
          </a:p>
        </p:txBody>
      </p:sp>
      <p:pic>
        <p:nvPicPr>
          <p:cNvPr id="33" name="Google Shape;345;p93" descr="Illustration of female in a virtual meeting">
            <a:extLst>
              <a:ext uri="{FF2B5EF4-FFF2-40B4-BE49-F238E27FC236}">
                <a16:creationId xmlns:a16="http://schemas.microsoft.com/office/drawing/2014/main" id="{4A42B843-AD13-4116-BC78-0D9F2FA877F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169" b="169"/>
          <a:stretch/>
        </p:blipFill>
        <p:spPr>
          <a:xfrm>
            <a:off x="8717654" y="665835"/>
            <a:ext cx="2182919" cy="1696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3065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4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922816"/>
            <a:ext cx="2981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Format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1DB7F-7CF8-4852-928C-317D96DAEA3C}"/>
              </a:ext>
            </a:extLst>
          </p:cNvPr>
          <p:cNvSpPr txBox="1"/>
          <p:nvPr/>
        </p:nvSpPr>
        <p:spPr>
          <a:xfrm>
            <a:off x="1333415" y="163303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Ask yourself - What layout, length, or style is needed?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F4861-80EC-4AC3-A879-9131E466B7EE}"/>
              </a:ext>
            </a:extLst>
          </p:cNvPr>
          <p:cNvSpPr txBox="1"/>
          <p:nvPr/>
        </p:nvSpPr>
        <p:spPr>
          <a:xfrm>
            <a:off x="1333415" y="2784486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Examples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/>
        </p:nvGraphicFramePr>
        <p:xfrm>
          <a:off x="1442319" y="3522216"/>
          <a:ext cx="9268629" cy="190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543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791924225"/>
                    </a:ext>
                  </a:extLst>
                </a:gridCol>
              </a:tblGrid>
              <a:tr h="1900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38" name="Ovál 2">
            <a:extLst>
              <a:ext uri="{FF2B5EF4-FFF2-40B4-BE49-F238E27FC236}">
                <a16:creationId xmlns:a16="http://schemas.microsoft.com/office/drawing/2014/main" id="{12CE10CE-C692-4646-9EC2-D3B847E78924}"/>
              </a:ext>
            </a:extLst>
          </p:cNvPr>
          <p:cNvSpPr/>
          <p:nvPr/>
        </p:nvSpPr>
        <p:spPr>
          <a:xfrm>
            <a:off x="1283804" y="3397524"/>
            <a:ext cx="540000" cy="540000"/>
          </a:xfrm>
          <a:prstGeom prst="ellipse">
            <a:avLst/>
          </a:prstGeom>
          <a:solidFill>
            <a:srgbClr val="FF4337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9" name="Ovál 2">
            <a:extLst>
              <a:ext uri="{FF2B5EF4-FFF2-40B4-BE49-F238E27FC236}">
                <a16:creationId xmlns:a16="http://schemas.microsoft.com/office/drawing/2014/main" id="{5BBFE6FD-73CE-4F53-BC07-164EAC93E64D}"/>
              </a:ext>
            </a:extLst>
          </p:cNvPr>
          <p:cNvSpPr/>
          <p:nvPr/>
        </p:nvSpPr>
        <p:spPr>
          <a:xfrm>
            <a:off x="4388500" y="3397524"/>
            <a:ext cx="540000" cy="540000"/>
          </a:xfrm>
          <a:prstGeom prst="ellipse">
            <a:avLst/>
          </a:prstGeom>
          <a:solidFill>
            <a:srgbClr val="0077C8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1" name="Ovál 8">
            <a:extLst>
              <a:ext uri="{FF2B5EF4-FFF2-40B4-BE49-F238E27FC236}">
                <a16:creationId xmlns:a16="http://schemas.microsoft.com/office/drawing/2014/main" id="{3D6E7D56-7332-4A32-8AE6-06AB20FC5E2B}"/>
              </a:ext>
            </a:extLst>
          </p:cNvPr>
          <p:cNvSpPr/>
          <p:nvPr/>
        </p:nvSpPr>
        <p:spPr>
          <a:xfrm>
            <a:off x="7459672" y="3397524"/>
            <a:ext cx="540000" cy="540000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683-AD66-4AEC-A829-7C49B4422333}"/>
              </a:ext>
            </a:extLst>
          </p:cNvPr>
          <p:cNvSpPr txBox="1"/>
          <p:nvPr/>
        </p:nvSpPr>
        <p:spPr>
          <a:xfrm>
            <a:off x="1387580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AAFE4D-4A51-4BB8-8229-7705EE5689D0}"/>
              </a:ext>
            </a:extLst>
          </p:cNvPr>
          <p:cNvSpPr txBox="1"/>
          <p:nvPr/>
        </p:nvSpPr>
        <p:spPr>
          <a:xfrm>
            <a:off x="4496432" y="3450538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2BFC1-B2EE-49F8-9988-1D0FB8A2C0EB}"/>
              </a:ext>
            </a:extLst>
          </p:cNvPr>
          <p:cNvSpPr txBox="1"/>
          <p:nvPr/>
        </p:nvSpPr>
        <p:spPr>
          <a:xfrm>
            <a:off x="4670606" y="4099094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Bullet list, max 5 items, each under 10 words.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562172" y="410367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Table with columns: time, place, cost, travel method.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FB9ABA-31CD-4EE4-8FBB-4CCE5ED6F469}"/>
              </a:ext>
            </a:extLst>
          </p:cNvPr>
          <p:cNvSpPr txBox="1"/>
          <p:nvPr/>
        </p:nvSpPr>
        <p:spPr>
          <a:xfrm>
            <a:off x="7779040" y="4099094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 short paragraph, casual tone, no jargon.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9CBEE0-B20A-436A-A105-7ABA3305E8F6}"/>
              </a:ext>
            </a:extLst>
          </p:cNvPr>
          <p:cNvSpPr txBox="1"/>
          <p:nvPr/>
        </p:nvSpPr>
        <p:spPr>
          <a:xfrm>
            <a:off x="7567604" y="3449592"/>
            <a:ext cx="324136" cy="35980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rPr>
              <a:t>3</a:t>
            </a:r>
          </a:p>
        </p:txBody>
      </p:sp>
      <p:pic>
        <p:nvPicPr>
          <p:cNvPr id="32" name="Google Shape;355;p94" title="green-ai-illustration-05.png.png">
            <a:extLst>
              <a:ext uri="{FF2B5EF4-FFF2-40B4-BE49-F238E27FC236}">
                <a16:creationId xmlns:a16="http://schemas.microsoft.com/office/drawing/2014/main" id="{155EF55A-7DD4-48D8-98EB-07444CA3BB2C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41235" y="573579"/>
            <a:ext cx="2485282" cy="20710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9353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8397</TotalTime>
  <Words>792</Words>
  <Application>Microsoft Office PowerPoint</Application>
  <PresentationFormat>Widescreen</PresentationFormat>
  <Paragraphs>127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</vt:lpstr>
      <vt:lpstr>Calibri</vt:lpstr>
      <vt:lpstr>Century Gothic</vt:lpstr>
      <vt:lpstr>Courier New</vt:lpstr>
      <vt:lpstr>Gill Sans</vt:lpstr>
      <vt:lpstr>Open Sans</vt:lpstr>
      <vt:lpstr>Samsung Sharp Sans Bold</vt:lpstr>
      <vt:lpstr>Samsung Sharp Sans Medium</vt:lpstr>
      <vt:lpstr>Samsung SS Body Bold</vt:lpstr>
      <vt:lpstr>Samsung SS Body Regular</vt:lpstr>
      <vt:lpstr>Samsung SS Head Bold</vt:lpstr>
      <vt:lpstr>Samsung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Lim/Corporate Citizenship/Professional/Samsung Electronics</dc:creator>
  <cp:lastModifiedBy>Isabell Colasurdo/Communications Group/Contingent Worker/Samsung Electronics</cp:lastModifiedBy>
  <cp:revision>189</cp:revision>
  <dcterms:created xsi:type="dcterms:W3CDTF">2025-10-16T13:17:07Z</dcterms:created>
  <dcterms:modified xsi:type="dcterms:W3CDTF">2026-07-31T14:27:45Z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